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 ContentType="image/ti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342" r:id="rId2"/>
    <p:sldId id="257" r:id="rId3"/>
    <p:sldId id="262" r:id="rId4"/>
    <p:sldId id="259" r:id="rId5"/>
    <p:sldId id="261" r:id="rId6"/>
    <p:sldId id="260" r:id="rId7"/>
    <p:sldId id="349" r:id="rId8"/>
    <p:sldId id="268" r:id="rId9"/>
    <p:sldId id="269" r:id="rId10"/>
    <p:sldId id="314" r:id="rId11"/>
    <p:sldId id="308" r:id="rId12"/>
    <p:sldId id="315" r:id="rId13"/>
    <p:sldId id="318" r:id="rId14"/>
    <p:sldId id="319" r:id="rId15"/>
    <p:sldId id="287" r:id="rId16"/>
    <p:sldId id="264" r:id="rId17"/>
    <p:sldId id="344" r:id="rId18"/>
    <p:sldId id="280" r:id="rId19"/>
    <p:sldId id="316" r:id="rId20"/>
    <p:sldId id="282" r:id="rId21"/>
    <p:sldId id="284" r:id="rId22"/>
    <p:sldId id="317" r:id="rId23"/>
    <p:sldId id="285" r:id="rId24"/>
    <p:sldId id="286" r:id="rId25"/>
    <p:sldId id="290" r:id="rId26"/>
    <p:sldId id="322" r:id="rId27"/>
    <p:sldId id="323" r:id="rId28"/>
    <p:sldId id="356" r:id="rId29"/>
    <p:sldId id="353" r:id="rId30"/>
    <p:sldId id="354" r:id="rId31"/>
    <p:sldId id="329" r:id="rId32"/>
    <p:sldId id="352" r:id="rId33"/>
    <p:sldId id="274" r:id="rId34"/>
    <p:sldId id="275" r:id="rId35"/>
    <p:sldId id="311" r:id="rId36"/>
    <p:sldId id="336" r:id="rId37"/>
    <p:sldId id="276" r:id="rId38"/>
    <p:sldId id="291" r:id="rId39"/>
    <p:sldId id="331" r:id="rId40"/>
    <p:sldId id="330" r:id="rId41"/>
    <p:sldId id="334" r:id="rId42"/>
    <p:sldId id="345" r:id="rId43"/>
    <p:sldId id="312" r:id="rId44"/>
    <p:sldId id="292" r:id="rId45"/>
    <p:sldId id="335" r:id="rId46"/>
    <p:sldId id="348" r:id="rId47"/>
    <p:sldId id="339" r:id="rId48"/>
    <p:sldId id="338" r:id="rId49"/>
    <p:sldId id="351" r:id="rId50"/>
    <p:sldId id="340" r:id="rId51"/>
    <p:sldId id="313" r:id="rId52"/>
    <p:sldId id="355" r:id="rId53"/>
    <p:sldId id="304" r:id="rId54"/>
    <p:sldId id="341" r:id="rId55"/>
    <p:sldId id="343"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34" autoAdjust="0"/>
    <p:restoredTop sz="80272" autoAdjust="0"/>
  </p:normalViewPr>
  <p:slideViewPr>
    <p:cSldViewPr snapToGrid="0">
      <p:cViewPr varScale="1">
        <p:scale>
          <a:sx n="92" d="100"/>
          <a:sy n="92" d="100"/>
        </p:scale>
        <p:origin x="756" y="96"/>
      </p:cViewPr>
      <p:guideLst/>
    </p:cSldViewPr>
  </p:slideViewPr>
  <p:notesTextViewPr>
    <p:cViewPr>
      <p:scale>
        <a:sx n="100" d="100"/>
        <a:sy n="100" d="100"/>
      </p:scale>
      <p:origin x="0" y="0"/>
    </p:cViewPr>
  </p:notesTextViewPr>
  <p:sorterViewPr>
    <p:cViewPr>
      <p:scale>
        <a:sx n="80" d="100"/>
        <a:sy n="80" d="100"/>
      </p:scale>
      <p:origin x="0" y="-67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6033B8A2-E243-4B0E-BAD3-960CC7C8BDF9}"/>
    <pc:docChg chg="modSld">
      <pc:chgData name="Mitchell Wand" userId="de9b44c55c049659" providerId="LiveId" clId="{6033B8A2-E243-4B0E-BAD3-960CC7C8BDF9}" dt="2024-03-13T19:23:09.478" v="0" actId="20577"/>
      <pc:docMkLst>
        <pc:docMk/>
      </pc:docMkLst>
      <pc:sldChg chg="modSp mod">
        <pc:chgData name="Mitchell Wand" userId="de9b44c55c049659" providerId="LiveId" clId="{6033B8A2-E243-4B0E-BAD3-960CC7C8BDF9}" dt="2024-03-13T19:23:09.478" v="0" actId="20577"/>
        <pc:sldMkLst>
          <pc:docMk/>
          <pc:sldMk cId="0" sldId="342"/>
        </pc:sldMkLst>
        <pc:spChg chg="mod">
          <ac:chgData name="Mitchell Wand" userId="de9b44c55c049659" providerId="LiveId" clId="{6033B8A2-E243-4B0E-BAD3-960CC7C8BDF9}" dt="2024-03-13T19:23:09.478" v="0" actId="20577"/>
          <ac:spMkLst>
            <pc:docMk/>
            <pc:sldMk cId="0" sldId="342"/>
            <ac:spMk id="60" creationId="{00000000-0000-0000-0000-000000000000}"/>
          </ac:spMkLst>
        </pc:spChg>
      </pc:sld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3/13/2024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where a threat model would be helpful.   Prof. Wand says: While I was preparing these slides, I received the following message from a TA:</a:t>
            </a:r>
          </a:p>
          <a:p>
            <a:r>
              <a:rPr lang="en-US" dirty="0"/>
              <a:t>&lt;show clip&gt;</a:t>
            </a:r>
          </a:p>
          <a:p>
            <a:r>
              <a:rPr lang="en-US" dirty="0"/>
              <a:t>Here is evidence of an attack (probably not malicious in this case, but still…)  </a:t>
            </a:r>
          </a:p>
          <a:p>
            <a:endParaRPr lang="en-US" dirty="0"/>
          </a:p>
          <a:p>
            <a:r>
              <a:rPr lang="en-US" dirty="0"/>
              <a:t>Let’s analyze this in terms of our threat model</a:t>
            </a:r>
          </a:p>
          <a:p>
            <a:r>
              <a:rPr lang="en-US" dirty="0"/>
              <a:t>-- What is the asset that has been compromised?</a:t>
            </a:r>
          </a:p>
          <a:p>
            <a:r>
              <a:rPr lang="en-US" dirty="0"/>
              <a:t>-- What security requirement has been violated (C? I? A?)</a:t>
            </a:r>
          </a:p>
          <a:p>
            <a:r>
              <a:rPr lang="en-US" dirty="0"/>
              <a:t>-- What is the threat?</a:t>
            </a:r>
          </a:p>
          <a:p>
            <a:r>
              <a:rPr lang="en-US" dirty="0"/>
              <a:t>-- Did we make a bad assumption about who we should trust?</a:t>
            </a:r>
          </a:p>
          <a:p>
            <a:endParaRPr lang="en-US" dirty="0"/>
          </a:p>
          <a:p>
            <a:r>
              <a:rPr lang="en-US" dirty="0"/>
              <a:t>[Discuss!]</a:t>
            </a:r>
          </a:p>
          <a:p>
            <a:endParaRPr lang="en-US" dirty="0"/>
          </a:p>
          <a:p>
            <a:r>
              <a:rPr lang="en-US" dirty="0"/>
              <a:t>As it turns out, Canvas keeps a history of all changes to student grades, so this issue was easily tracked down (whew!)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4154923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Backups are best when they are automated, so you don’t forget.</a:t>
            </a:r>
          </a:p>
          <a:p>
            <a:endParaRPr lang="en-US" dirty="0"/>
          </a:p>
          <a:p>
            <a:r>
              <a:rPr lang="en-US" dirty="0"/>
              <a:t>They are also best when they are frequent, so your backup is always up to date or close to it.</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9841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said!</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735825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one of the items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concrete example of how this threat can be realized in a common web app, even one that doesn’t use a database.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some hand-built code for a transcript server like the one we used in the Async activity.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step through what this code does: it reads the ID from the </a:t>
            </a:r>
            <a:r>
              <a:rPr lang="en-US" dirty="0" err="1"/>
              <a:t>Url</a:t>
            </a:r>
            <a:r>
              <a:rPr lang="en-US" dirty="0"/>
              <a:t> parameter, then retrieves the relevant transcript. If no transcript is found, we return an error, and if not, we return the transcript.</a:t>
            </a:r>
          </a:p>
          <a:p>
            <a:endParaRPr lang="en-US" dirty="0"/>
          </a:p>
          <a:p>
            <a:r>
              <a:rPr lang="en-US" dirty="0"/>
              <a:t>Note that there is a user input (the student ID) that flows directly into the response. This is a vulnerability: a malicious user (like little Bobby Tables) could insert a carefully crafted input that, when accessed, shows content that we (the authors of the transcript server) did not intend.</a:t>
            </a:r>
          </a:p>
          <a:p>
            <a:endParaRPr lang="en-US" dirty="0"/>
          </a:p>
          <a:p>
            <a:r>
              <a:rPr lang="en-US" dirty="0"/>
              <a:t>Note also that generating this endpoint with a tool like </a:t>
            </a:r>
            <a:r>
              <a:rPr lang="en-US" dirty="0" err="1"/>
              <a:t>tsoa</a:t>
            </a:r>
            <a:r>
              <a:rPr lang="en-US" dirty="0"/>
              <a:t>, rather than writing it by hand, effectively prevents XSS attacks against it.  </a:t>
            </a:r>
          </a:p>
          <a:p>
            <a:endParaRPr lang="en-US" dirty="0"/>
          </a:p>
          <a:p>
            <a:r>
              <a:rPr lang="en-US" dirty="0"/>
              <a:t>But let’s see how the vulnerability works in this plausible hand-written code.</a:t>
            </a:r>
          </a:p>
          <a:p>
            <a:endParaRPr lang="en-US" dirty="0"/>
          </a:p>
        </p:txBody>
      </p:sp>
    </p:spTree>
    <p:extLst>
      <p:ext uri="{BB962C8B-B14F-4D97-AF65-F5344CB8AC3E}">
        <p14:creationId xmlns:p14="http://schemas.microsoft.com/office/powerpoint/2010/main" val="1979526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if the attacker sends a string like this? &lt;click&gt; They would have to do a lot of escaping with % signs to get all the funny characters, but a motivated attacker could do that pretty easily.</a:t>
            </a:r>
          </a:p>
          <a:p>
            <a:endParaRPr lang="en-US" dirty="0"/>
          </a:p>
        </p:txBody>
      </p:sp>
    </p:spTree>
    <p:extLst>
      <p:ext uri="{BB962C8B-B14F-4D97-AF65-F5344CB8AC3E}">
        <p14:creationId xmlns:p14="http://schemas.microsoft.com/office/powerpoint/2010/main" val="668364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Part 2 is the largest portion of the lecture.</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086117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in MS Edge!&gt;</a:t>
            </a:r>
          </a:p>
          <a:p>
            <a:r>
              <a:rPr lang="en-US" dirty="0"/>
              <a:t>&lt;Then demo in Chrome&gt;</a:t>
            </a:r>
          </a:p>
          <a:p>
            <a:endParaRPr lang="en-US" dirty="0"/>
          </a:p>
          <a:p>
            <a:r>
              <a:rPr lang="en-US" dirty="0"/>
              <a:t>If you opened this link in MS Edge, it would show the alert on the left &lt;click&gt;, and then the message on the right.  &lt;click&gt; What happens if you click the link where it says “click here”? &lt;click&gt;</a:t>
            </a:r>
          </a:p>
          <a:p>
            <a:endParaRPr lang="en-US" dirty="0"/>
          </a:p>
          <a:p>
            <a:r>
              <a:rPr lang="en-US" dirty="0"/>
              <a:t>Luckily, this is not a vulnerability for us, because we use the TSOA library to generate our servers, and TSOA would not generate code like this.</a:t>
            </a:r>
          </a:p>
          <a:p>
            <a:endParaRPr lang="en-US" dirty="0"/>
          </a:p>
          <a:p>
            <a:r>
              <a:rPr lang="en-US" dirty="0"/>
              <a:t>Browsers have gotten much better about preventing cross-site scripting.   But they will never be perfect.</a:t>
            </a:r>
          </a:p>
          <a:p>
            <a:endParaRPr lang="en-US" dirty="0"/>
          </a:p>
          <a:p>
            <a:endParaRPr lang="en-US" dirty="0"/>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2175011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t>
            </a:r>
            <a:r>
              <a:rPr lang="en-US" dirty="0" err="1"/>
              <a:t>Authenticaton</a:t>
            </a:r>
            <a:r>
              <a:rPr lang="en-US" dirty="0"/>
              <a:t> Failures" is #7 on the 2021 OWASP Top 10 Web Application Security Risks.  (See the page for this module on the course web site for URL).</a:t>
            </a:r>
          </a:p>
          <a:p>
            <a:endParaRPr lang="en-US" dirty="0"/>
          </a:p>
          <a:p>
            <a:r>
              <a:rPr lang="en-US" dirty="0"/>
              <a:t>https://owasp.org/www-project-top-ten/</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spend a few slides talking about public-key cryptography, also known as “asymmetric” cryptography. It’s called “asymmetric” because there is no single encryption key that is shared between all parties. Instead, each party has its own private and public keys. &lt;read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reiterate, with public key cryptography, anybody can prepare a private message that can only be decrypted by the holder of a private key. To do so, they encrypt the message using the *public* key. &lt;click&gt;</a:t>
            </a:r>
          </a:p>
          <a:p>
            <a:r>
              <a:rPr lang="en-US" dirty="0"/>
              <a:t>After encrypting the message with the public key, the only party that can decrypt is is the holder of the corresponding private key. &lt;click&gt;</a:t>
            </a:r>
          </a:p>
          <a:p>
            <a:endParaRPr lang="en-US" dirty="0"/>
          </a:p>
          <a:p>
            <a:r>
              <a:rPr lang="en-US" dirty="0"/>
              <a:t>This effectively addresses the “confidentiality” requirement</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2629353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being able to decrypt messages addressed to them, the holder of a private key also is able to *sign* messages.</a:t>
            </a:r>
          </a:p>
          <a:p>
            <a:r>
              <a:rPr lang="en-US" dirty="0"/>
              <a:t>The special property here is that anybody who has a copy of the matching PUBLIC key can validate that the message came from the holder of the private key.</a:t>
            </a:r>
          </a:p>
          <a:p>
            <a:endParaRPr lang="en-US" dirty="0"/>
          </a:p>
          <a:p>
            <a:r>
              <a:rPr lang="en-US" dirty="0"/>
              <a:t>&lt;click&gt;</a:t>
            </a:r>
          </a:p>
          <a:p>
            <a:r>
              <a:rPr lang="en-US" dirty="0"/>
              <a:t>So, after the message has been signed using the private key, any holder of the public key can validate that the message was signed by the holder of the corresponding private key.</a:t>
            </a:r>
          </a:p>
          <a:p>
            <a:r>
              <a:rPr lang="en-US" dirty="0"/>
              <a:t>&lt;click&gt;</a:t>
            </a:r>
          </a:p>
          <a:p>
            <a:endParaRPr lang="en-US" dirty="0"/>
          </a:p>
          <a:p>
            <a:r>
              <a:rPr lang="en-US" dirty="0"/>
              <a:t>Distributing and managing these keys is a complex process…</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2542120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endParaRPr lang="en-US" dirty="0"/>
          </a:p>
          <a:p>
            <a:r>
              <a:rPr lang="en-US" dirty="0"/>
              <a:t>Note: because your computer comes with a copy of the CA's public key, you can always check to see whether the SSL certificate you see hasn't been tampered with. </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245113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39</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40</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Thompson, in his Turing lecture from 1984, wrote a 3-page paper showing how to plant a back door in the C compiler that would be undetectable by any inspection of the compiler's source code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42</a:t>
            </a:fld>
            <a:endParaRPr lang="en-US"/>
          </a:p>
        </p:txBody>
      </p:sp>
    </p:spTree>
    <p:extLst>
      <p:ext uri="{BB962C8B-B14F-4D97-AF65-F5344CB8AC3E}">
        <p14:creationId xmlns:p14="http://schemas.microsoft.com/office/powerpoint/2010/main" val="1991748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supply-chain security risks include more than just software.  Your suppliers are subject to regulatory risks, transportation risks, </a:t>
            </a:r>
            <a:r>
              <a:rPr lang="en-US" dirty="0" err="1"/>
              <a:t>etc</a:t>
            </a:r>
            <a:r>
              <a:rPr lang="en-US" dirty="0"/>
              <a:t>, etc.  Will your supplier in West </a:t>
            </a:r>
            <a:r>
              <a:rPr lang="en-US" dirty="0" err="1"/>
              <a:t>Arstotzka</a:t>
            </a:r>
            <a:r>
              <a:rPr lang="en-US" dirty="0"/>
              <a:t> (*) be taken over by the government, or overrun by mercenaries or rioters?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of course there are consultants to help you manage all that. Here’s the web page of one such firm. (found after 30 seconds of googling)</a:t>
            </a:r>
          </a:p>
          <a:p>
            <a:endParaRPr lang="en-US" dirty="0"/>
          </a:p>
          <a:p>
            <a:endParaRPr lang="en-US" dirty="0"/>
          </a:p>
          <a:p>
            <a:r>
              <a:rPr lang="en-US" dirty="0"/>
              <a:t>[* </a:t>
            </a:r>
            <a:r>
              <a:rPr lang="en-US" dirty="0" err="1"/>
              <a:t>Arstzoska</a:t>
            </a:r>
            <a:r>
              <a:rPr lang="en-US" dirty="0"/>
              <a:t> is the name of a fictional country I  found on Wikipedia]</a:t>
            </a:r>
          </a:p>
        </p:txBody>
      </p:sp>
      <p:sp>
        <p:nvSpPr>
          <p:cNvPr id="4" name="Slide Number Placeholder 3"/>
          <p:cNvSpPr>
            <a:spLocks noGrp="1"/>
          </p:cNvSpPr>
          <p:nvPr>
            <p:ph type="sldNum" sz="quarter" idx="5"/>
          </p:nvPr>
        </p:nvSpPr>
        <p:spPr/>
        <p:txBody>
          <a:bodyPr/>
          <a:lstStyle/>
          <a:p>
            <a:fld id="{07937F07-1250-4CCE-B198-1B2887014F41}" type="slidenum">
              <a:rPr lang="en-US" smtClean="0"/>
              <a:t>45</a:t>
            </a:fld>
            <a:endParaRPr lang="en-US"/>
          </a:p>
        </p:txBody>
      </p:sp>
    </p:spTree>
    <p:extLst>
      <p:ext uri="{BB962C8B-B14F-4D97-AF65-F5344CB8AC3E}">
        <p14:creationId xmlns:p14="http://schemas.microsoft.com/office/powerpoint/2010/main" val="998101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 Wand says:  I received two letters like this from two of my financial institutions within a week.</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46</a:t>
            </a:fld>
            <a:endParaRPr lang="en-US"/>
          </a:p>
        </p:txBody>
      </p:sp>
    </p:spTree>
    <p:extLst>
      <p:ext uri="{BB962C8B-B14F-4D97-AF65-F5344CB8AC3E}">
        <p14:creationId xmlns:p14="http://schemas.microsoft.com/office/powerpoint/2010/main" val="1553005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article with a title that neatly summarizes the situation.</a:t>
            </a:r>
          </a:p>
        </p:txBody>
      </p:sp>
      <p:sp>
        <p:nvSpPr>
          <p:cNvPr id="4" name="Slide Number Placeholder 3"/>
          <p:cNvSpPr>
            <a:spLocks noGrp="1"/>
          </p:cNvSpPr>
          <p:nvPr>
            <p:ph type="sldNum" sz="quarter" idx="5"/>
          </p:nvPr>
        </p:nvSpPr>
        <p:spPr/>
        <p:txBody>
          <a:bodyPr/>
          <a:lstStyle/>
          <a:p>
            <a:fld id="{07937F07-1250-4CCE-B198-1B2887014F41}" type="slidenum">
              <a:rPr lang="en-US" smtClean="0"/>
              <a:t>47</a:t>
            </a:fld>
            <a:endParaRPr lang="en-US"/>
          </a:p>
        </p:txBody>
      </p:sp>
    </p:spTree>
    <p:extLst>
      <p:ext uri="{BB962C8B-B14F-4D97-AF65-F5344CB8AC3E}">
        <p14:creationId xmlns:p14="http://schemas.microsoft.com/office/powerpoint/2010/main" val="3961173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article described the situation faced by end users, but the situation for developers is even worse:  developers have to keep their personal devices secure, but they also have to produce systems that defend against the attacks we’ve discussed.</a:t>
            </a:r>
          </a:p>
          <a:p>
            <a:endParaRPr lang="en-US" dirty="0"/>
          </a:p>
          <a:p>
            <a:r>
              <a:rPr lang="en-US" dirty="0"/>
              <a:t>&lt;click&gt;</a:t>
            </a:r>
          </a:p>
          <a:p>
            <a:endParaRPr lang="en-US" dirty="0"/>
          </a:p>
          <a:p>
            <a:r>
              <a:rPr lang="en-US" dirty="0"/>
              <a:t>But all the mitigations in the world won’t help you if you can’t get the people in your organization to use them.</a:t>
            </a:r>
          </a:p>
          <a:p>
            <a:endParaRPr lang="en-US" dirty="0"/>
          </a:p>
          <a:p>
            <a:r>
              <a:rPr lang="en-US" dirty="0"/>
              <a:t>Whatever the security policy is, you have to get your developers to apply it.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1051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third item in our outline (from way back on slide 3)</a:t>
            </a:r>
          </a:p>
        </p:txBody>
      </p:sp>
      <p:sp>
        <p:nvSpPr>
          <p:cNvPr id="4" name="Slide Number Placeholder 3"/>
          <p:cNvSpPr>
            <a:spLocks noGrp="1"/>
          </p:cNvSpPr>
          <p:nvPr>
            <p:ph type="sldNum" sz="quarter" idx="5"/>
          </p:nvPr>
        </p:nvSpPr>
        <p:spPr/>
        <p:txBody>
          <a:bodyPr/>
          <a:lstStyle/>
          <a:p>
            <a:fld id="{07937F07-1250-4CCE-B198-1B2887014F41}" type="slidenum">
              <a:rPr lang="en-US" smtClean="0"/>
              <a:t>49</a:t>
            </a:fld>
            <a:endParaRPr lang="en-US"/>
          </a:p>
        </p:txBody>
      </p:sp>
    </p:spTree>
    <p:extLst>
      <p:ext uri="{BB962C8B-B14F-4D97-AF65-F5344CB8AC3E}">
        <p14:creationId xmlns:p14="http://schemas.microsoft.com/office/powerpoint/2010/main" val="1754828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David Blank-Edelman(*) used to say: “the solution is in front of the screen, not behind it.”</a:t>
            </a:r>
          </a:p>
          <a:p>
            <a:endParaRPr lang="en-US" dirty="0"/>
          </a:p>
          <a:p>
            <a:r>
              <a:rPr lang="en-US" dirty="0"/>
              <a:t>(*) former head of Systems at Khoury</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50</a:t>
            </a:fld>
            <a:endParaRPr lang="en-US"/>
          </a:p>
        </p:txBody>
      </p:sp>
    </p:spTree>
    <p:extLst>
      <p:ext uri="{BB962C8B-B14F-4D97-AF65-F5344CB8AC3E}">
        <p14:creationId xmlns:p14="http://schemas.microsoft.com/office/powerpoint/2010/main" val="1146075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54</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3/13/2024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3/13/2024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3/13/2024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3/13/2024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0433128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789442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3/13/2024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3/13/2024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3/13/2024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3/13/2024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3/13/2024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3/13/2024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3/13/2024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3/13/2024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3/13/2024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72" r:id="rId16"/>
    <p:sldLayoutId id="2147483673" r:id="rId17"/>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7"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www.youtube.com/watch?v=DLzxrzFCyOs"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8.png"/><Relationship Id="rId4" Type="http://schemas.openxmlformats.org/officeDocument/2006/relationships/hyperlink" Target="https://duo.com/decipher/apt41-compromised-six-state-government-network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5.wmf"/></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hyperlink" Target="https://ieeexplore.ieee.org/document/8055663"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15: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lang="en-US" dirty="0"/>
              <a:t>Jon Bell, </a:t>
            </a:r>
            <a:r>
              <a:rPr dirty="0"/>
              <a:t>Adeel Bhutta</a:t>
            </a:r>
            <a:r>
              <a:rPr lang="en-US" dirty="0"/>
              <a:t>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a:t>
            </a:r>
            <a:r>
              <a:rPr lang="en-US" dirty="0"/>
              <a:t>4</a:t>
            </a:r>
            <a:r>
              <a:rPr dirty="0"/>
              <a:t>, released under </a:t>
            </a:r>
            <a:r>
              <a:rPr>
                <a:hlinkClick r:id="rId2"/>
              </a:rPr>
              <a:t>CC BY-SA</a:t>
            </a:r>
            <a:r>
              <a:rPr lang="en-US">
                <a:hlinkClick r:id="rId2"/>
              </a:rPr>
              <a:t> </a:t>
            </a:r>
            <a:endParaRPr dirty="0">
              <a:hlinkClick r:id="rId2"/>
            </a:endParaRP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916624-2CC1-1D19-51D2-9BE9BE118617}"/>
              </a:ext>
            </a:extLst>
          </p:cNvPr>
          <p:cNvSpPr>
            <a:spLocks noGrp="1"/>
          </p:cNvSpPr>
          <p:nvPr>
            <p:ph type="title"/>
          </p:nvPr>
        </p:nvSpPr>
        <p:spPr/>
        <p:txBody>
          <a:bodyPr>
            <a:normAutofit/>
          </a:bodyPr>
          <a:lstStyle/>
          <a:p>
            <a:r>
              <a:rPr lang="en-US" sz="3600" dirty="0"/>
              <a:t>How much should you log?</a:t>
            </a:r>
          </a:p>
        </p:txBody>
      </p:sp>
      <p:sp>
        <p:nvSpPr>
          <p:cNvPr id="4" name="Slide Number Placeholder 3">
            <a:extLst>
              <a:ext uri="{FF2B5EF4-FFF2-40B4-BE49-F238E27FC236}">
                <a16:creationId xmlns:a16="http://schemas.microsoft.com/office/drawing/2014/main" id="{F4C01BCF-F0BB-6DB4-15C6-E20155C38372}"/>
              </a:ext>
            </a:extLst>
          </p:cNvPr>
          <p:cNvSpPr>
            <a:spLocks noGrp="1"/>
          </p:cNvSpPr>
          <p:nvPr>
            <p:ph type="sldNum" sz="quarter" idx="12"/>
          </p:nvPr>
        </p:nvSpPr>
        <p:spPr/>
        <p:txBody>
          <a:bodyPr/>
          <a:lstStyle/>
          <a:p>
            <a:fld id="{20F37917-FD3A-4669-9018-DA04BCDD3D75}" type="slidenum">
              <a:rPr lang="en-US" smtClean="0"/>
              <a:t>12</a:t>
            </a:fld>
            <a:endParaRPr lang="en-US"/>
          </a:p>
        </p:txBody>
      </p:sp>
      <p:grpSp>
        <p:nvGrpSpPr>
          <p:cNvPr id="9" name="Group 8">
            <a:extLst>
              <a:ext uri="{FF2B5EF4-FFF2-40B4-BE49-F238E27FC236}">
                <a16:creationId xmlns:a16="http://schemas.microsoft.com/office/drawing/2014/main" id="{179BFE83-5C0F-0590-CDFF-0816F0E460AB}"/>
              </a:ext>
            </a:extLst>
          </p:cNvPr>
          <p:cNvGrpSpPr/>
          <p:nvPr/>
        </p:nvGrpSpPr>
        <p:grpSpPr>
          <a:xfrm>
            <a:off x="0" y="2762110"/>
            <a:ext cx="12192000" cy="1333780"/>
            <a:chOff x="0" y="2762110"/>
            <a:chExt cx="12192000" cy="1333780"/>
          </a:xfrm>
        </p:grpSpPr>
        <p:pic>
          <p:nvPicPr>
            <p:cNvPr id="6" name="Picture 5">
              <a:extLst>
                <a:ext uri="{FF2B5EF4-FFF2-40B4-BE49-F238E27FC236}">
                  <a16:creationId xmlns:a16="http://schemas.microsoft.com/office/drawing/2014/main" id="{34E286A8-8D02-8A16-0C1E-C4F01C70C98C}"/>
                </a:ext>
              </a:extLst>
            </p:cNvPr>
            <p:cNvPicPr>
              <a:picLocks noChangeAspect="1"/>
            </p:cNvPicPr>
            <p:nvPr/>
          </p:nvPicPr>
          <p:blipFill>
            <a:blip r:embed="rId3"/>
            <a:stretch>
              <a:fillRect/>
            </a:stretch>
          </p:blipFill>
          <p:spPr>
            <a:xfrm>
              <a:off x="0" y="2762110"/>
              <a:ext cx="12192000" cy="1333780"/>
            </a:xfrm>
            <a:prstGeom prst="rect">
              <a:avLst/>
            </a:prstGeom>
          </p:spPr>
        </p:pic>
        <p:sp>
          <p:nvSpPr>
            <p:cNvPr id="8" name="Rectangle 7">
              <a:extLst>
                <a:ext uri="{FF2B5EF4-FFF2-40B4-BE49-F238E27FC236}">
                  <a16:creationId xmlns:a16="http://schemas.microsoft.com/office/drawing/2014/main" id="{AE6A2553-8305-8893-74FA-E55C5305C389}"/>
                </a:ext>
              </a:extLst>
            </p:cNvPr>
            <p:cNvSpPr/>
            <p:nvPr/>
          </p:nvSpPr>
          <p:spPr>
            <a:xfrm>
              <a:off x="688769" y="2762110"/>
              <a:ext cx="1531917" cy="314696"/>
            </a:xfrm>
            <a:prstGeom prst="rect">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398003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D7CAE-4518-61D6-2E3F-11B62EAD9B07}"/>
              </a:ext>
            </a:extLst>
          </p:cNvPr>
          <p:cNvSpPr>
            <a:spLocks noGrp="1"/>
          </p:cNvSpPr>
          <p:nvPr>
            <p:ph type="title"/>
          </p:nvPr>
        </p:nvSpPr>
        <p:spPr/>
        <p:txBody>
          <a:bodyPr>
            <a:normAutofit/>
          </a:bodyPr>
          <a:lstStyle/>
          <a:p>
            <a:r>
              <a:rPr lang="en-US" sz="3600" dirty="0"/>
              <a:t>Backups can mitigate the risks of a ransomware attack</a:t>
            </a:r>
          </a:p>
        </p:txBody>
      </p:sp>
      <p:sp>
        <p:nvSpPr>
          <p:cNvPr id="3" name="Slide Number Placeholder 2">
            <a:extLst>
              <a:ext uri="{FF2B5EF4-FFF2-40B4-BE49-F238E27FC236}">
                <a16:creationId xmlns:a16="http://schemas.microsoft.com/office/drawing/2014/main" id="{B58C3B95-E713-2F49-193C-E414D2BB6034}"/>
              </a:ext>
            </a:extLst>
          </p:cNvPr>
          <p:cNvSpPr>
            <a:spLocks noGrp="1"/>
          </p:cNvSpPr>
          <p:nvPr>
            <p:ph type="sldNum" sz="quarter" idx="12"/>
          </p:nvPr>
        </p:nvSpPr>
        <p:spPr/>
        <p:txBody>
          <a:bodyPr/>
          <a:lstStyle/>
          <a:p>
            <a:fld id="{20F37917-FD3A-4669-9018-DA04BCDD3D75}" type="slidenum">
              <a:rPr lang="en-US" smtClean="0"/>
              <a:t>13</a:t>
            </a:fld>
            <a:endParaRPr lang="en-US"/>
          </a:p>
        </p:txBody>
      </p:sp>
      <p:pic>
        <p:nvPicPr>
          <p:cNvPr id="1026" name="Picture 2">
            <a:extLst>
              <a:ext uri="{FF2B5EF4-FFF2-40B4-BE49-F238E27FC236}">
                <a16:creationId xmlns:a16="http://schemas.microsoft.com/office/drawing/2014/main" id="{E3748423-A6B5-D2F9-CC5F-225E5D821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464" y="1674415"/>
            <a:ext cx="69564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61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58A9-B8A3-B9A5-318B-04FD88DF6205}"/>
              </a:ext>
            </a:extLst>
          </p:cNvPr>
          <p:cNvSpPr>
            <a:spLocks noGrp="1"/>
          </p:cNvSpPr>
          <p:nvPr>
            <p:ph type="title"/>
          </p:nvPr>
        </p:nvSpPr>
        <p:spPr/>
        <p:txBody>
          <a:bodyPr>
            <a:normAutofit/>
          </a:bodyPr>
          <a:lstStyle/>
          <a:p>
            <a:r>
              <a:rPr lang="en-US" sz="3600" dirty="0"/>
              <a:t>Off-site backups mitigate the risks of natural disasters</a:t>
            </a:r>
          </a:p>
        </p:txBody>
      </p:sp>
      <p:sp>
        <p:nvSpPr>
          <p:cNvPr id="3" name="Slide Number Placeholder 2">
            <a:extLst>
              <a:ext uri="{FF2B5EF4-FFF2-40B4-BE49-F238E27FC236}">
                <a16:creationId xmlns:a16="http://schemas.microsoft.com/office/drawing/2014/main" id="{47BA441C-74EC-59AB-6EEA-C6FA5CAF90E4}"/>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2052" name="Picture 4">
            <a:extLst>
              <a:ext uri="{FF2B5EF4-FFF2-40B4-BE49-F238E27FC236}">
                <a16:creationId xmlns:a16="http://schemas.microsoft.com/office/drawing/2014/main" id="{3E332ECB-0703-8455-E275-2E55AFD77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823" y="1561959"/>
            <a:ext cx="8516353" cy="479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12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In the remainder of this module, we will discuss 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sz="3600" dirty="0"/>
              <a:t>Vulnerability 1 Example: authentication code in a web application</a:t>
            </a:r>
            <a:endParaRPr sz="3600"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sz="3600"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17</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sz="3600"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sz="3600" dirty="0"/>
              <a:t>Example: code injection</a:t>
            </a:r>
            <a:endParaRPr sz="3600"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3"/>
          <a:stretch>
            <a:fillRect/>
          </a:stretch>
        </p:blipFill>
        <p:spPr>
          <a:xfrm>
            <a:off x="1825062" y="2269331"/>
            <a:ext cx="1080493" cy="1571626"/>
          </a:xfrm>
          <a:prstGeom prst="rect">
            <a:avLst/>
          </a:prstGeom>
          <a:ln w="12700">
            <a:miter lim="400000"/>
          </a:ln>
        </p:spPr>
      </p:pic>
      <p:sp>
        <p:nvSpPr>
          <p:cNvPr id="16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68" name="app.get('/transcripts/:id', (req, res) =&gt; {…"/>
          <p:cNvSpPr txBox="1"/>
          <p:nvPr/>
        </p:nvSpPr>
        <p:spPr>
          <a:xfrm>
            <a:off x="6711996" y="1766416"/>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sp>
        <p:nvSpPr>
          <p:cNvPr id="169" name="/transcripts/4"/>
          <p:cNvSpPr txBox="1"/>
          <p:nvPr/>
        </p:nvSpPr>
        <p:spPr>
          <a:xfrm>
            <a:off x="3353745" y="2727726"/>
            <a:ext cx="69730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rgbClr val="000000"/>
                </a:solidFill>
              </a:defRPr>
            </a:lvl1pPr>
          </a:lstStyle>
          <a:p>
            <a:r>
              <a:rPr sz="900"/>
              <a:t>/transcripts/4</a:t>
            </a:r>
          </a:p>
        </p:txBody>
      </p:sp>
      <p:pic>
        <p:nvPicPr>
          <p:cNvPr id="170" name="Image" descr="Image"/>
          <p:cNvPicPr>
            <a:picLocks noChangeAspect="1"/>
          </p:cNvPicPr>
          <p:nvPr/>
        </p:nvPicPr>
        <p:blipFill>
          <a:blip r:embed="rId4"/>
          <a:stretch>
            <a:fillRect/>
          </a:stretch>
        </p:blipFill>
        <p:spPr>
          <a:xfrm>
            <a:off x="3587845" y="3684404"/>
            <a:ext cx="3956051" cy="3416301"/>
          </a:xfrm>
          <a:prstGeom prst="rect">
            <a:avLst/>
          </a:prstGeom>
          <a:ln w="12700">
            <a:miter lim="400000"/>
          </a:ln>
        </p:spPr>
      </p:pic>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a:bodyPr>
          <a:lstStyle/>
          <a:p>
            <a:r>
              <a:rPr lang="en-US" sz="3600" dirty="0"/>
              <a:t>Example: Cross-site scripting (XSS)</a:t>
            </a:r>
          </a:p>
        </p:txBody>
      </p:sp>
      <p:sp>
        <p:nvSpPr>
          <p:cNvPr id="2" name="Frontend">
            <a:extLst>
              <a:ext uri="{FF2B5EF4-FFF2-40B4-BE49-F238E27FC236}">
                <a16:creationId xmlns:a16="http://schemas.microsoft.com/office/drawing/2014/main" id="{50E9348C-60F3-721F-3323-DB06F67F58C2}"/>
              </a:ext>
            </a:extLst>
          </p:cNvPr>
          <p:cNvSpPr/>
          <p:nvPr/>
        </p:nvSpPr>
        <p:spPr>
          <a:xfrm>
            <a:off x="4981075" y="2269331"/>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(2)</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grpSp>
        <p:nvGrpSpPr>
          <p:cNvPr id="6" name="Group 5">
            <a:extLst>
              <a:ext uri="{FF2B5EF4-FFF2-40B4-BE49-F238E27FC236}">
                <a16:creationId xmlns:a16="http://schemas.microsoft.com/office/drawing/2014/main" id="{44CFAB03-6DD3-7DBA-161E-DB2B0B5DB8F4}"/>
              </a:ext>
            </a:extLst>
          </p:cNvPr>
          <p:cNvGrpSpPr/>
          <p:nvPr/>
        </p:nvGrpSpPr>
        <p:grpSpPr>
          <a:xfrm>
            <a:off x="2725101" y="3350191"/>
            <a:ext cx="8010033" cy="3533407"/>
            <a:chOff x="2725101" y="3350191"/>
            <a:chExt cx="8010033" cy="3533407"/>
          </a:xfrm>
        </p:grpSpPr>
        <p:sp>
          <p:nvSpPr>
            <p:cNvPr id="194" name="Callout"/>
            <p:cNvSpPr/>
            <p:nvPr/>
          </p:nvSpPr>
          <p:spPr>
            <a:xfrm>
              <a:off x="2725101" y="3350191"/>
              <a:ext cx="7698207" cy="3523660"/>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3036927" y="4323923"/>
              <a:ext cx="7698207" cy="2559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&lt;</a:t>
              </a:r>
              <a:r>
                <a:rPr sz="1400" b="1" dirty="0">
                  <a:solidFill>
                    <a:srgbClr val="011480"/>
                  </a:solidFill>
                  <a:latin typeface="Consolas" panose="020B0609020204030204" pitchFamily="49" charset="0"/>
                </a:rPr>
                <a:t>script </a:t>
              </a:r>
              <a:r>
                <a:rPr sz="1400" b="1" dirty="0">
                  <a:solidFill>
                    <a:srgbClr val="0432FF"/>
                  </a:solidFill>
                  <a:latin typeface="Consolas" panose="020B0609020204030204" pitchFamily="49" charset="0"/>
                </a:rPr>
                <a:t>language</a:t>
              </a:r>
              <a:r>
                <a:rPr sz="1400" b="1" dirty="0">
                  <a:solidFill>
                    <a:srgbClr val="018001"/>
                  </a:solidFill>
                  <a:latin typeface="Consolas" panose="020B0609020204030204" pitchFamily="49" charset="0"/>
                </a:rPr>
                <a:t>=“</a:t>
              </a:r>
              <a:r>
                <a:rPr sz="1400" b="1" dirty="0" err="1">
                  <a:solidFill>
                    <a:srgbClr val="018001"/>
                  </a:solidFill>
                  <a:latin typeface="Consolas" panose="020B0609020204030204" pitchFamily="49" charset="0"/>
                </a:rPr>
                <a:t>javascript</a:t>
              </a:r>
              <a:r>
                <a:rPr sz="1400" b="1" dirty="0">
                  <a:solidFill>
                    <a:srgbClr val="018001"/>
                  </a:solidFill>
                  <a:latin typeface="Consolas" panose="020B0609020204030204" pitchFamily="49" charset="0"/>
                </a:rPr>
                <a: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err="1">
                  <a:latin typeface="Consolas" panose="020B0609020204030204" pitchFamily="49" charset="0"/>
                </a:rPr>
                <a:t>document.getRootNode</a:t>
              </a:r>
              <a:r>
                <a:rPr sz="1400" dirty="0">
                  <a:latin typeface="Consolas" panose="020B0609020204030204" pitchFamily="49" charset="0"/>
                </a:rPr>
                <a:t>().</a:t>
              </a:r>
              <a:r>
                <a:rPr sz="1400" dirty="0" err="1">
                  <a:latin typeface="Consolas" panose="020B0609020204030204" pitchFamily="49" charset="0"/>
                </a:rPr>
                <a:t>body.innerHTML</a:t>
              </a:r>
              <a:r>
                <a:rPr sz="1400" dirty="0">
                  <a:latin typeface="Consolas" panose="020B0609020204030204" pitchFamily="49" charset="0"/>
                </a:rPr>
                <a: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script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gr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(3) </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pic>
        <p:nvPicPr>
          <p:cNvPr id="192" name="Image" descr="Image"/>
          <p:cNvPicPr>
            <a:picLocks noChangeAspect="1"/>
          </p:cNvPicPr>
          <p:nvPr/>
        </p:nvPicPr>
        <p:blipFill>
          <a:blip r:embed="rId4"/>
          <a:stretch>
            <a:fillRect/>
          </a:stretch>
        </p:blipFill>
        <p:spPr>
          <a:xfrm>
            <a:off x="826135" y="3789246"/>
            <a:ext cx="3956051" cy="3416301"/>
          </a:xfrm>
          <a:prstGeom prst="rect">
            <a:avLst/>
          </a:prstGeom>
          <a:ln w="12700">
            <a:miter lim="400000"/>
          </a:ln>
        </p:spPr>
      </p:pic>
      <p:pic>
        <p:nvPicPr>
          <p:cNvPr id="193" name="Image" descr="Image"/>
          <p:cNvPicPr>
            <a:picLocks noChangeAspect="1"/>
          </p:cNvPicPr>
          <p:nvPr/>
        </p:nvPicPr>
        <p:blipFill>
          <a:blip r:embed="rId5"/>
          <a:stretch>
            <a:fillRect/>
          </a:stretch>
        </p:blipFill>
        <p:spPr>
          <a:xfrm>
            <a:off x="4392295" y="3789246"/>
            <a:ext cx="3956051" cy="3416301"/>
          </a:xfrm>
          <a:prstGeom prst="rect">
            <a:avLst/>
          </a:prstGeom>
          <a:ln w="12700">
            <a:miter lim="400000"/>
          </a:ln>
        </p:spPr>
      </p:pic>
      <p:sp>
        <p:nvSpPr>
          <p:cNvPr id="194" name="Callout"/>
          <p:cNvSpPr/>
          <p:nvPr/>
        </p:nvSpPr>
        <p:spPr>
          <a:xfrm>
            <a:off x="8097151" y="2459199"/>
            <a:ext cx="3956051" cy="3873323"/>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8308930" y="3929988"/>
            <a:ext cx="3623301"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  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hlinkClick r:id="rId6"/>
              </a:rPr>
              <a:t>href</a:t>
            </a:r>
            <a:r>
              <a:rPr sz="900" b="1" dirty="0">
                <a:solidFill>
                  <a:srgbClr val="018001"/>
                </a:solidFill>
                <a:latin typeface="Consolas" panose="020B0609020204030204" pitchFamily="49" charset="0"/>
                <a:hlinkClick r:id="rId6"/>
              </a:rPr>
              <a:t>='https://www.youtube.com/watch?v=DLzxrzFCyOs'</a:t>
            </a:r>
            <a:r>
              <a:rPr sz="900" dirty="0">
                <a:latin typeface="Consolas" panose="020B0609020204030204" pitchFamily="49" charset="0"/>
                <a:hlinkClick r:id="rId6"/>
              </a:rPr>
              <a:t>&gt;click here!&lt;/</a:t>
            </a:r>
            <a:r>
              <a:rPr sz="900" b="1" dirty="0">
                <a:solidFill>
                  <a:srgbClr val="011480"/>
                </a:solidFill>
                <a:latin typeface="Consolas" panose="020B0609020204030204" pitchFamily="49" charset="0"/>
                <a:hlinkClick r:id="rId6"/>
              </a:rPr>
              <a:t>a</a:t>
            </a:r>
            <a:r>
              <a:rPr sz="900" dirty="0">
                <a:latin typeface="Consolas" panose="020B0609020204030204" pitchFamily="49" charset="0"/>
                <a:hlinkClick r:id="rId6"/>
              </a:rPr>
              <a:t>&gt;</a:t>
            </a:r>
            <a:endParaRPr sz="900" dirty="0">
              <a:latin typeface="Consolas" panose="020B0609020204030204" pitchFamily="49" charset="0"/>
            </a:endParaRPr>
          </a:p>
          <a:p>
            <a:pPr defTabSz="228600">
              <a:defRPr>
                <a:solidFill>
                  <a:srgbClr val="000000"/>
                </a:solidFill>
                <a:latin typeface="Courier"/>
                <a:ea typeface="Courier"/>
                <a:cs typeface="Courier"/>
                <a:sym typeface="Courier"/>
              </a:defRPr>
            </a:pPr>
            <a:r>
              <a:rPr sz="900" dirty="0">
                <a:latin typeface="Consolas" panose="020B0609020204030204" pitchFamily="49" charset="0"/>
              </a:rPr>
              <a:t>  &lt;</a:t>
            </a:r>
            <a:r>
              <a:rPr sz="900" b="1" dirty="0">
                <a:solidFill>
                  <a:srgbClr val="011480"/>
                </a:solidFill>
                <a:latin typeface="Consolas" panose="020B0609020204030204" pitchFamily="49" charset="0"/>
              </a:rPr>
              <a:t>script </a:t>
            </a:r>
            <a:r>
              <a:rPr sz="900" b="1" dirty="0">
                <a:solidFill>
                  <a:srgbClr val="0432FF"/>
                </a:solidFill>
                <a:latin typeface="Consolas" panose="020B0609020204030204" pitchFamily="49" charset="0"/>
              </a:rPr>
              <a:t>language</a:t>
            </a:r>
            <a:r>
              <a:rPr sz="900" b="1" dirty="0">
                <a:solidFill>
                  <a:srgbClr val="018001"/>
                </a:solidFill>
                <a:latin typeface="Consolas" panose="020B0609020204030204" pitchFamily="49" charset="0"/>
              </a:rPr>
              <a:t>=“</a:t>
            </a:r>
            <a:r>
              <a:rPr sz="900" b="1" dirty="0" err="1">
                <a:solidFill>
                  <a:srgbClr val="018001"/>
                </a:solidFill>
                <a:latin typeface="Consolas" panose="020B0609020204030204" pitchFamily="49" charset="0"/>
              </a:rPr>
              <a:t>javascript</a:t>
            </a:r>
            <a:r>
              <a:rPr sz="900" b="1" dirty="0">
                <a:solidFill>
                  <a:srgbClr val="018001"/>
                </a:solidFill>
                <a:latin typeface="Consolas" panose="020B0609020204030204" pitchFamily="49" charset="0"/>
              </a:rPr>
              <a: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err="1">
                <a:latin typeface="Consolas" panose="020B0609020204030204" pitchFamily="49" charset="0"/>
              </a:rPr>
              <a:t>document.getRootNode</a:t>
            </a:r>
            <a:r>
              <a:rPr sz="900" dirty="0">
                <a:latin typeface="Consolas" panose="020B0609020204030204" pitchFamily="49" charset="0"/>
              </a:rPr>
              <a:t>().</a:t>
            </a:r>
            <a:r>
              <a:rPr sz="900" dirty="0" err="1">
                <a:latin typeface="Consolas" panose="020B0609020204030204" pitchFamily="49" charset="0"/>
              </a:rPr>
              <a:t>body.innerHTML</a:t>
            </a:r>
            <a:r>
              <a:rPr sz="900" dirty="0">
                <a:latin typeface="Consolas" panose="020B0609020204030204" pitchFamily="49" charset="0"/>
              </a:rPr>
              <a: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rPr>
              <a:t>href</a:t>
            </a:r>
            <a:r>
              <a:rPr sz="900" b="1" dirty="0">
                <a:solidFill>
                  <a:srgbClr val="018001"/>
                </a:solidFill>
                <a:latin typeface="Consolas" panose="020B0609020204030204" pitchFamily="49" charset="0"/>
              </a:rPr>
              <a:t>="https://www.youtube.com/watch?v=DLzxrzFCyOs"</a:t>
            </a:r>
            <a:r>
              <a:rPr sz="900" dirty="0">
                <a:latin typeface="Consolas" panose="020B0609020204030204" pitchFamily="49" charset="0"/>
              </a:rPr>
              <a:t>&gt;click here!&lt;/</a:t>
            </a:r>
            <a:r>
              <a:rPr sz="900" b="1" dirty="0">
                <a:solidFill>
                  <a:srgbClr val="011480"/>
                </a:solidFill>
                <a:latin typeface="Consolas" panose="020B0609020204030204" pitchFamily="49" charset="0"/>
              </a:rPr>
              <a:t>a</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script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FB668366-D1D5-3D7B-EE40-7D947C9B1DDE}"/>
              </a:ext>
            </a:extLst>
          </p:cNvPr>
          <p:cNvGrpSpPr/>
          <p:nvPr/>
        </p:nvGrpSpPr>
        <p:grpSpPr>
          <a:xfrm>
            <a:off x="5570855" y="1917590"/>
            <a:ext cx="6092456" cy="4654530"/>
            <a:chOff x="3873778" y="1524238"/>
            <a:chExt cx="6092456" cy="4654530"/>
          </a:xfrm>
        </p:grpSpPr>
        <p:pic>
          <p:nvPicPr>
            <p:cNvPr id="3" name="Picture 2" descr="Graphical user interface">
              <a:extLst>
                <a:ext uri="{FF2B5EF4-FFF2-40B4-BE49-F238E27FC236}">
                  <a16:creationId xmlns:a16="http://schemas.microsoft.com/office/drawing/2014/main" id="{CFFB11E9-5008-A81F-D916-E2E8E03D75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3778" y="1524238"/>
              <a:ext cx="4444444" cy="3809524"/>
            </a:xfrm>
            <a:prstGeom prst="rect">
              <a:avLst/>
            </a:prstGeom>
          </p:spPr>
        </p:pic>
        <p:sp>
          <p:nvSpPr>
            <p:cNvPr id="6" name="TextBox 5">
              <a:extLst>
                <a:ext uri="{FF2B5EF4-FFF2-40B4-BE49-F238E27FC236}">
                  <a16:creationId xmlns:a16="http://schemas.microsoft.com/office/drawing/2014/main" id="{9BEB13BF-5D3D-D4FC-D3A8-DCC0234BAA79}"/>
                </a:ext>
              </a:extLst>
            </p:cNvPr>
            <p:cNvSpPr txBox="1"/>
            <p:nvPr/>
          </p:nvSpPr>
          <p:spPr>
            <a:xfrm>
              <a:off x="3873778" y="5532437"/>
              <a:ext cx="6092456"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By Never </a:t>
              </a:r>
              <a:r>
                <a:rPr lang="en-US" dirty="0" err="1">
                  <a:solidFill>
                    <a:schemeClr val="tx1"/>
                  </a:solidFill>
                </a:rPr>
                <a:t>Gonna</a:t>
              </a:r>
              <a:r>
                <a:rPr lang="en-US" dirty="0">
                  <a:solidFill>
                    <a:schemeClr val="tx1"/>
                  </a:solidFill>
                </a:rPr>
                <a:t> Give You Up music video., Fair use, https://en.wikipedia.org/w/index.php?curid=22192466</a:t>
              </a:r>
            </a:p>
          </p:txBody>
        </p:sp>
      </p:grpSp>
    </p:spTree>
    <p:extLst>
      <p:ext uri="{BB962C8B-B14F-4D97-AF65-F5344CB8AC3E}">
        <p14:creationId xmlns:p14="http://schemas.microsoft.com/office/powerpoint/2010/main" val="16551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The Log4J code injection vulnerability compromised many networks in 2021</a:t>
            </a:r>
            <a:endParaRPr sz="3600"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6188075" y="1853203"/>
            <a:ext cx="5810250" cy="511175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6096000" y="6627168"/>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https://duo.com/decipher/apt41-compromised-six-state-government-networks</a:t>
            </a:r>
            <a:endParaRPr lang="en-US" sz="900"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482600" y="2127250"/>
            <a:ext cx="3454400" cy="39751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6"/>
              </a:rPr>
              <a:t>https://thehackernews.com/2021/12/extremely-critical-log4j-vulnerability.html</a:t>
            </a:r>
            <a:endParaRPr lang="en-US" sz="900" dirty="0"/>
          </a:p>
        </p:txBody>
      </p:sp>
      <p:sp>
        <p:nvSpPr>
          <p:cNvPr id="202" name="CVE-2017-5638 Detail…"/>
          <p:cNvSpPr txBox="1"/>
          <p:nvPr/>
        </p:nvSpPr>
        <p:spPr>
          <a:xfrm>
            <a:off x="1714367" y="3677810"/>
            <a:ext cx="8788666" cy="2165016"/>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lang="en-US" sz="2300" dirty="0">
                <a:latin typeface="Helvetica" panose="020B0604020202020204" pitchFamily="34" charset="0"/>
                <a:cs typeface="Helvetica" panose="020B0604020202020204" pitchFamily="34" charset="0"/>
              </a:rPr>
              <a:t>CVE-2021-44228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1600" dirty="0">
                <a:latin typeface="Helvetica" panose="020B0604020202020204" pitchFamily="34" charset="0"/>
                <a:cs typeface="Helvetica" panose="020B0604020202020204" pitchFamily="34" charset="0"/>
                <a:sym typeface="Avenir Next Regular"/>
              </a:rPr>
              <a:t>endpoints. An attacker who can control log messages or log message parameters can execute arbitrary code loaded from LDAP servers when message lookup substitution is enabled</a:t>
            </a:r>
            <a:r>
              <a:rPr lang="en-US" sz="1100" dirty="0">
                <a:latin typeface="Helvetica" panose="020B0604020202020204" pitchFamily="34" charset="0"/>
                <a:cs typeface="Helvetica" panose="020B0604020202020204" pitchFamily="34" charset="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hlinkClick r:id="rId7"/>
              </a:rPr>
              <a:t>https://nvd.nist.gov/vuln/detail/CVE-2021-44228</a:t>
            </a:r>
            <a:r>
              <a:rPr lang="en-US" sz="1100" dirty="0">
                <a:latin typeface="Helvetica" panose="020B0604020202020204" pitchFamily="34" charset="0"/>
                <a:cs typeface="Helvetica" panose="020B0604020202020204" pitchFamily="34" charset="0"/>
              </a:rPr>
              <a:t> </a:t>
            </a:r>
            <a:endParaRPr sz="11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6136539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Mitigating against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t>
            </a:r>
            <a:r>
              <a:rPr lang="en-US" sz="2800" dirty="0">
                <a:latin typeface="Helvetica" panose="020B0604020202020204" pitchFamily="34" charset="0"/>
                <a:cs typeface="Helvetica" panose="020B0604020202020204" pitchFamily="34" charset="0"/>
              </a:rPr>
              <a:t>Avery</a:t>
            </a:r>
            <a:r>
              <a:rPr lang="en-US" dirty="0"/>
              <a:t>?</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26</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“Avery”)</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know that this request is coming from Avery?</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Avery’s password</a:t>
            </a:r>
          </a:p>
          <a:p>
            <a:r>
              <a:rPr lang="en-US" dirty="0"/>
              <a:t>2-factor authentication</a:t>
            </a:r>
          </a:p>
          <a:p>
            <a:pPr lvl="1"/>
            <a:r>
              <a:rPr lang="en-US" dirty="0"/>
              <a:t>Something the user has (physical key, bank card)</a:t>
            </a:r>
          </a:p>
          <a:p>
            <a:pPr lvl="1"/>
            <a:r>
              <a:rPr lang="en-US" dirty="0"/>
              <a:t>Something the user knows (password, PIN)</a:t>
            </a:r>
          </a:p>
          <a:p>
            <a:pPr lvl="1"/>
            <a:r>
              <a:rPr lang="en-US" dirty="0"/>
              <a:t>Something the user 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217861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SSL is a protocol for encryption that uses </a:t>
            </a:r>
            <a:r>
              <a:rPr lang="en-US" i="1" dirty="0"/>
              <a:t>asymmetric </a:t>
            </a:r>
            <a:r>
              <a:rPr lang="en-US" dirty="0"/>
              <a:t>cryptography</a:t>
            </a:r>
          </a:p>
          <a:p>
            <a:r>
              <a:rPr lang="en-US" dirty="0"/>
              <a:t>Each party has a </a:t>
            </a:r>
            <a:r>
              <a:rPr lang="en-US" i="1" dirty="0"/>
              <a:t>public</a:t>
            </a:r>
            <a:r>
              <a:rPr lang="en-US" dirty="0"/>
              <a:t> key and a </a:t>
            </a:r>
            <a:r>
              <a:rPr lang="en-US" i="1" dirty="0"/>
              <a:t>private</a:t>
            </a:r>
            <a:r>
              <a:rPr lang="en-US" dirty="0"/>
              <a:t> key</a:t>
            </a:r>
          </a:p>
          <a:p>
            <a:r>
              <a:rPr lang="en-US" dirty="0"/>
              <a:t>Messages </a:t>
            </a:r>
            <a:r>
              <a:rPr lang="en-US" i="1" dirty="0"/>
              <a:t>encrypted</a:t>
            </a:r>
            <a:r>
              <a:rPr lang="en-US" dirty="0"/>
              <a:t> with a given public key can only be decrypted by matching private key</a:t>
            </a:r>
          </a:p>
          <a:p>
            <a:r>
              <a:rPr lang="en-US" dirty="0"/>
              <a:t>Messages </a:t>
            </a:r>
            <a:r>
              <a:rPr lang="en-US" i="1" dirty="0"/>
              <a:t>signed </a:t>
            </a:r>
            <a:r>
              <a:rPr lang="en-US" dirty="0"/>
              <a:t>with a given private key can be validated by anyone with the public key</a:t>
            </a:r>
          </a:p>
          <a:p>
            <a:r>
              <a:rPr lang="en-US" dirty="0"/>
              <a:t>A third-party can </a:t>
            </a:r>
            <a:r>
              <a:rPr lang="en-US" i="1" dirty="0"/>
              <a:t>endorse</a:t>
            </a:r>
            <a:r>
              <a:rPr lang="en-US" dirty="0"/>
              <a:t> that a public key is held by an entity and produce a </a:t>
            </a:r>
            <a:r>
              <a:rPr lang="en-US" i="1" dirty="0"/>
              <a:t>certificate</a:t>
            </a:r>
            <a:endParaRPr lang="en-US" dirty="0"/>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28</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32" name="Group">
            <a:extLst>
              <a:ext uri="{FF2B5EF4-FFF2-40B4-BE49-F238E27FC236}">
                <a16:creationId xmlns:a16="http://schemas.microsoft.com/office/drawing/2014/main" id="{036BDF17-31EC-368E-CE48-58780F31D9E4}"/>
              </a:ext>
            </a:extLst>
          </p:cNvPr>
          <p:cNvGrpSpPr/>
          <p:nvPr/>
        </p:nvGrpSpPr>
        <p:grpSpPr>
          <a:xfrm>
            <a:off x="8610600" y="1889513"/>
            <a:ext cx="1527742" cy="1510454"/>
            <a:chOff x="0" y="0"/>
            <a:chExt cx="1483708" cy="1609619"/>
          </a:xfrm>
        </p:grpSpPr>
        <p:sp>
          <p:nvSpPr>
            <p:cNvPr id="33" name="Key">
              <a:extLst>
                <a:ext uri="{FF2B5EF4-FFF2-40B4-BE49-F238E27FC236}">
                  <a16:creationId xmlns:a16="http://schemas.microsoft.com/office/drawing/2014/main" id="{41BF65F4-DCB7-ECF2-D3D0-C9E82B68DF4E}"/>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4" name="amazon.com private key">
              <a:extLst>
                <a:ext uri="{FF2B5EF4-FFF2-40B4-BE49-F238E27FC236}">
                  <a16:creationId xmlns:a16="http://schemas.microsoft.com/office/drawing/2014/main" id="{B22104F6-BB2C-5B1E-F5CB-D1A69EFEF5EF}"/>
                </a:ext>
              </a:extLst>
            </p:cNvPr>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private key</a:t>
              </a:r>
            </a:p>
          </p:txBody>
        </p:sp>
      </p:grpSp>
      <p:grpSp>
        <p:nvGrpSpPr>
          <p:cNvPr id="35" name="Group">
            <a:extLst>
              <a:ext uri="{FF2B5EF4-FFF2-40B4-BE49-F238E27FC236}">
                <a16:creationId xmlns:a16="http://schemas.microsoft.com/office/drawing/2014/main" id="{C2253AB0-AB59-A716-6992-5BD5E9EFB1CD}"/>
              </a:ext>
            </a:extLst>
          </p:cNvPr>
          <p:cNvGrpSpPr/>
          <p:nvPr/>
        </p:nvGrpSpPr>
        <p:grpSpPr>
          <a:xfrm>
            <a:off x="10140116" y="1866654"/>
            <a:ext cx="1527743" cy="1510453"/>
            <a:chOff x="0" y="0"/>
            <a:chExt cx="1483708" cy="1609619"/>
          </a:xfrm>
        </p:grpSpPr>
        <p:sp>
          <p:nvSpPr>
            <p:cNvPr id="36" name="Key">
              <a:extLst>
                <a:ext uri="{FF2B5EF4-FFF2-40B4-BE49-F238E27FC236}">
                  <a16:creationId xmlns:a16="http://schemas.microsoft.com/office/drawing/2014/main" id="{E5777337-F6D5-3DB0-D631-A8CE4FA3D17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7" name="amazon.com public key">
              <a:extLst>
                <a:ext uri="{FF2B5EF4-FFF2-40B4-BE49-F238E27FC236}">
                  <a16:creationId xmlns:a16="http://schemas.microsoft.com/office/drawing/2014/main" id="{F5631CA8-A7B3-191E-80B1-B2F58E3942C1}"/>
                </a:ext>
              </a:extLst>
            </p:cNvPr>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public key</a:t>
              </a:r>
            </a:p>
          </p:txBody>
        </p:sp>
      </p:grpSp>
      <p:grpSp>
        <p:nvGrpSpPr>
          <p:cNvPr id="38" name="Group">
            <a:extLst>
              <a:ext uri="{FF2B5EF4-FFF2-40B4-BE49-F238E27FC236}">
                <a16:creationId xmlns:a16="http://schemas.microsoft.com/office/drawing/2014/main" id="{5B0D57B0-7EBC-6422-C68A-8DA7F1A19CEB}"/>
              </a:ext>
            </a:extLst>
          </p:cNvPr>
          <p:cNvGrpSpPr/>
          <p:nvPr/>
        </p:nvGrpSpPr>
        <p:grpSpPr>
          <a:xfrm>
            <a:off x="9859546" y="3567450"/>
            <a:ext cx="1611552" cy="2602457"/>
            <a:chOff x="993582" y="448929"/>
            <a:chExt cx="1611550" cy="2602455"/>
          </a:xfrm>
        </p:grpSpPr>
        <p:sp>
          <p:nvSpPr>
            <p:cNvPr id="39" name="Ribbon">
              <a:extLst>
                <a:ext uri="{FF2B5EF4-FFF2-40B4-BE49-F238E27FC236}">
                  <a16:creationId xmlns:a16="http://schemas.microsoft.com/office/drawing/2014/main" id="{24388A0D-C257-43B8-34CD-D8206F6C47F7}"/>
                </a:ext>
              </a:extLst>
            </p:cNvPr>
            <p:cNvSpPr/>
            <p:nvPr/>
          </p:nvSpPr>
          <p:spPr>
            <a:xfrm>
              <a:off x="993582" y="448929"/>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 name="amazon.com certificate…">
              <a:extLst>
                <a:ext uri="{FF2B5EF4-FFF2-40B4-BE49-F238E27FC236}">
                  <a16:creationId xmlns:a16="http://schemas.microsoft.com/office/drawing/2014/main" id="{B7DCAF12-5271-1162-0CF7-F8DC275325F2}"/>
                </a:ext>
              </a:extLst>
            </p:cNvPr>
            <p:cNvSpPr/>
            <p:nvPr/>
          </p:nvSpPr>
          <p:spPr>
            <a:xfrm>
              <a:off x="1335131" y="17813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certificate</a:t>
              </a:r>
            </a:p>
          </p:txBody>
        </p:sp>
      </p:grpSp>
    </p:spTree>
    <p:extLst>
      <p:ext uri="{BB962C8B-B14F-4D97-AF65-F5344CB8AC3E}">
        <p14:creationId xmlns:p14="http://schemas.microsoft.com/office/powerpoint/2010/main" val="373864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lstStyle/>
          <a:p>
            <a:r>
              <a:rPr lang="en-US" dirty="0"/>
              <a:t>Encrypt messages with a public key to ensure confidentiality</a:t>
            </a:r>
            <a:endParaRPr dirty="0"/>
          </a:p>
        </p:txBody>
      </p:sp>
      <p:sp>
        <p:nvSpPr>
          <p:cNvPr id="3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sp>
        <p:nvSpPr>
          <p:cNvPr id="317" name="Public Key"/>
          <p:cNvSpPr/>
          <p:nvPr/>
        </p:nvSpPr>
        <p:spPr>
          <a:xfrm>
            <a:off x="3473009" y="2562501"/>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Public Key</a:t>
            </a:r>
          </a:p>
        </p:txBody>
      </p:sp>
      <p:sp>
        <p:nvSpPr>
          <p:cNvPr id="318" name="Private Key"/>
          <p:cNvSpPr/>
          <p:nvPr/>
        </p:nvSpPr>
        <p:spPr>
          <a:xfrm>
            <a:off x="7375282" y="2562501"/>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a:t>Private Key</a:t>
            </a:r>
          </a:p>
        </p:txBody>
      </p:sp>
      <p:sp>
        <p:nvSpPr>
          <p:cNvPr id="319" name="Plain text Message"/>
          <p:cNvSpPr/>
          <p:nvPr/>
        </p:nvSpPr>
        <p:spPr>
          <a:xfrm>
            <a:off x="1749579" y="3622815"/>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3622815"/>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188009" y="3622815"/>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53188 -0.110402" pathEditMode="relative">
                                      <p:cBhvr>
                                        <p:cTn id="6" dur="1000" fill="hold"/>
                                        <p:tgtEl>
                                          <p:spTgt spid="319"/>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afterEffect">
                                  <p:stCondLst>
                                    <p:cond delay="0"/>
                                  </p:stCondLst>
                                  <p:childTnLst>
                                    <p:animMotion origin="layout" path="M 0.153188 -0.110402 L 0.305054 0.000000" pathEditMode="relative">
                                      <p:cBhvr>
                                        <p:cTn id="9" dur="1000" fill="hold"/>
                                        <p:tgtEl>
                                          <p:spTgt spid="319"/>
                                        </p:tgtEl>
                                        <p:attrNameLst>
                                          <p:attrName>ppt_x</p:attrName>
                                          <p:attrName>ppt_y</p:attrName>
                                        </p:attrNameLst>
                                      </p:cBhvr>
                                    </p:animMotion>
                                  </p:childTnLst>
                                </p:cTn>
                              </p:par>
                            </p:childTnLst>
                          </p:cTn>
                        </p:par>
                        <p:par>
                          <p:cTn id="10" fill="hold">
                            <p:stCondLst>
                              <p:cond delay="1000"/>
                            </p:stCondLst>
                            <p:childTnLst>
                              <p:par>
                                <p:cTn id="11" presetID="1" presetClass="exit" presetSubtype="0" fill="hold" grpId="0" nodeType="afterEffect">
                                  <p:stCondLst>
                                    <p:cond delay="0"/>
                                  </p:stCondLst>
                                  <p:iterate>
                                    <p:tmAbs val="0"/>
                                  </p:iterate>
                                  <p:childTnLst>
                                    <p:set>
                                      <p:cBhvr>
                                        <p:cTn id="12" fill="hold">
                                          <p:stCondLst>
                                            <p:cond delay="0"/>
                                          </p:stCondLst>
                                        </p:cTn>
                                        <p:tgtEl>
                                          <p:spTgt spid="319"/>
                                        </p:tgtEl>
                                        <p:attrNameLst>
                                          <p:attrName>style.visibility</p:attrName>
                                        </p:attrNameLst>
                                      </p:cBhvr>
                                      <p:to>
                                        <p:strVal val="hidden"/>
                                      </p:to>
                                    </p:set>
                                  </p:childTnLst>
                                </p:cTn>
                              </p:par>
                            </p:childTnLst>
                          </p:cTn>
                        </p:par>
                        <p:par>
                          <p:cTn id="13" fill="hold">
                            <p:stCondLst>
                              <p:cond delay="1000"/>
                            </p:stCondLst>
                            <p:childTnLst>
                              <p:par>
                                <p:cTn id="14" presetID="1" presetClass="entr" presetSubtype="0" fill="hold" grpId="0" nodeType="afterEffect">
                                  <p:stCondLst>
                                    <p:cond delay="0"/>
                                  </p:stCondLst>
                                  <p:iterate>
                                    <p:tmAbs val="0"/>
                                  </p:iterate>
                                  <p:childTnLst>
                                    <p:set>
                                      <p:cBhvr>
                                        <p:cTn id="15" fill="hold"/>
                                        <p:tgtEl>
                                          <p:spTgt spid="3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path" presetSubtype="0" accel="50000" decel="50000" fill="hold" nodeType="clickEffect">
                                  <p:stCondLst>
                                    <p:cond delay="0"/>
                                  </p:stCondLst>
                                  <p:childTnLst>
                                    <p:animMotion origin="layout" path="M 0.000000 0.000000 L 0.171494 -0.112076" pathEditMode="relative">
                                      <p:cBhvr>
                                        <p:cTn id="19" dur="1000" fill="hold"/>
                                        <p:tgtEl>
                                          <p:spTgt spid="320"/>
                                        </p:tgtEl>
                                        <p:attrNameLst>
                                          <p:attrName>ppt_x</p:attrName>
                                          <p:attrName>ppt_y</p:attrName>
                                        </p:attrNameLst>
                                      </p:cBhvr>
                                    </p:animMotion>
                                  </p:childTnLst>
                                </p:cTn>
                              </p:par>
                            </p:childTnLst>
                          </p:cTn>
                        </p:par>
                        <p:par>
                          <p:cTn id="20" fill="hold">
                            <p:stCondLst>
                              <p:cond delay="0"/>
                            </p:stCondLst>
                            <p:childTnLst>
                              <p:par>
                                <p:cTn id="21" presetID="-1" presetClass="path" presetSubtype="0" accel="50000" decel="50000" fill="hold" nodeType="afterEffect">
                                  <p:stCondLst>
                                    <p:cond delay="0"/>
                                  </p:stCondLst>
                                  <p:childTnLst>
                                    <p:animMotion origin="layout" path="M 0.171494 -0.112076 L 0.305054 0.000000" pathEditMode="relative">
                                      <p:cBhvr>
                                        <p:cTn id="22" dur="1000" fill="hold"/>
                                        <p:tgtEl>
                                          <p:spTgt spid="320"/>
                                        </p:tgtEl>
                                        <p:attrNameLst>
                                          <p:attrName>ppt_x</p:attrName>
                                          <p:attrName>ppt_y</p:attrName>
                                        </p:attrNameLst>
                                      </p:cBhvr>
                                    </p:animMotion>
                                  </p:childTnLst>
                                </p:cTn>
                              </p:par>
                            </p:childTnLst>
                          </p:cTn>
                        </p:par>
                        <p:par>
                          <p:cTn id="23" fill="hold">
                            <p:stCondLst>
                              <p:cond delay="1000"/>
                            </p:stCondLst>
                            <p:childTnLst>
                              <p:par>
                                <p:cTn id="24" presetID="1" presetClass="exit" presetSubtype="0" fill="hold" grpId="1" nodeType="afterEffect">
                                  <p:stCondLst>
                                    <p:cond delay="0"/>
                                  </p:stCondLst>
                                  <p:iterate>
                                    <p:tmAbs val="0"/>
                                  </p:iterate>
                                  <p:childTnLst>
                                    <p:set>
                                      <p:cBhvr>
                                        <p:cTn id="25" fill="hold">
                                          <p:stCondLst>
                                            <p:cond delay="0"/>
                                          </p:stCondLst>
                                        </p:cTn>
                                        <p:tgtEl>
                                          <p:spTgt spid="320"/>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grpId="0" nodeType="afterEffect">
                                  <p:stCondLst>
                                    <p:cond delay="0"/>
                                  </p:stCondLst>
                                  <p:iterate>
                                    <p:tmAbs val="0"/>
                                  </p:iterate>
                                  <p:childTnLst>
                                    <p:set>
                                      <p:cBhvr>
                                        <p:cTn id="28" fill="hold"/>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advAuto="0"/>
      <p:bldP spid="320" grpId="0" animBg="1" advAuto="0"/>
      <p:bldP spid="320" grpId="1" animBg="1" advAuto="0"/>
      <p:bldP spid="321"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t>Definition of key vocabulary</a:t>
            </a:r>
          </a:p>
          <a:p>
            <a:pPr marL="514350" indent="-514350">
              <a:buFont typeface="+mj-lt"/>
              <a:buAutoNum type="arabicPeriod"/>
            </a:pPr>
            <a:r>
              <a:rPr lang="en-US" dirty="0"/>
              <a:t>Some common vulnerabilities, and possible mitigations</a:t>
            </a:r>
          </a:p>
          <a:p>
            <a:pPr marL="514350" indent="-514350">
              <a:buFont typeface="+mj-lt"/>
              <a:buAutoNum type="arabicPeriod"/>
            </a:pPr>
            <a:r>
              <a:rPr lang="en-US" dirty="0"/>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103962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ublic/Private Key Encryption"/>
          <p:cNvSpPr txBox="1">
            <a:spLocks noGrp="1"/>
          </p:cNvSpPr>
          <p:nvPr>
            <p:ph type="title"/>
          </p:nvPr>
        </p:nvSpPr>
        <p:spPr>
          <a:prstGeom prst="rect">
            <a:avLst/>
          </a:prstGeom>
        </p:spPr>
        <p:txBody>
          <a:bodyPr/>
          <a:lstStyle/>
          <a:p>
            <a:r>
              <a:rPr lang="en-US" dirty="0"/>
              <a:t>Encrypt messages with a private key to ensure integrity</a:t>
            </a:r>
            <a:endParaRPr dirty="0"/>
          </a:p>
        </p:txBody>
      </p:sp>
      <p:sp>
        <p:nvSpPr>
          <p:cNvPr id="32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30</a:t>
            </a:fld>
            <a:endParaRPr/>
          </a:p>
        </p:txBody>
      </p:sp>
      <p:sp>
        <p:nvSpPr>
          <p:cNvPr id="326" name="Public Key"/>
          <p:cNvSpPr/>
          <p:nvPr/>
        </p:nvSpPr>
        <p:spPr>
          <a:xfrm>
            <a:off x="7232407" y="2717607"/>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Public Key</a:t>
            </a:r>
          </a:p>
        </p:txBody>
      </p:sp>
      <p:sp>
        <p:nvSpPr>
          <p:cNvPr id="327" name="Private Key"/>
          <p:cNvSpPr/>
          <p:nvPr/>
        </p:nvSpPr>
        <p:spPr>
          <a:xfrm>
            <a:off x="3473009" y="2717607"/>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a:t>Private Key</a:t>
            </a:r>
          </a:p>
        </p:txBody>
      </p:sp>
      <p:sp>
        <p:nvSpPr>
          <p:cNvPr id="328" name="Plain text Message"/>
          <p:cNvSpPr/>
          <p:nvPr/>
        </p:nvSpPr>
        <p:spPr>
          <a:xfrm>
            <a:off x="1749579" y="3751132"/>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9" name="Signed Message"/>
          <p:cNvSpPr/>
          <p:nvPr/>
        </p:nvSpPr>
        <p:spPr>
          <a:xfrm>
            <a:off x="5468794" y="3751132"/>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Signed Message</a:t>
            </a:r>
          </a:p>
        </p:txBody>
      </p:sp>
      <p:sp>
        <p:nvSpPr>
          <p:cNvPr id="330" name="Plain text Message"/>
          <p:cNvSpPr/>
          <p:nvPr/>
        </p:nvSpPr>
        <p:spPr>
          <a:xfrm>
            <a:off x="9188009" y="3751132"/>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 name="Text Placeholder 2">
            <a:extLst>
              <a:ext uri="{FF2B5EF4-FFF2-40B4-BE49-F238E27FC236}">
                <a16:creationId xmlns:a16="http://schemas.microsoft.com/office/drawing/2014/main" id="{7AEA887F-C6A8-34CF-FE67-A280874AB40A}"/>
              </a:ext>
            </a:extLst>
          </p:cNvPr>
          <p:cNvSpPr>
            <a:spLocks noGrp="1"/>
          </p:cNvSpPr>
          <p:nvPr>
            <p:ph type="body" idx="1"/>
          </p:nvPr>
        </p:nvSpPr>
        <p:spPr/>
        <p:txBody>
          <a:bodyPr/>
          <a:lstStyle/>
          <a:p>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53188 -0.110402" pathEditMode="relative">
                                      <p:cBhvr>
                                        <p:cTn id="6" dur="1000" fill="hold"/>
                                        <p:tgtEl>
                                          <p:spTgt spid="328"/>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afterEffect">
                                  <p:stCondLst>
                                    <p:cond delay="0"/>
                                  </p:stCondLst>
                                  <p:childTnLst>
                                    <p:animMotion origin="layout" path="M 0.153188 -0.110402 L 0.305054 0.000000" pathEditMode="relative">
                                      <p:cBhvr>
                                        <p:cTn id="9" dur="1000" fill="hold"/>
                                        <p:tgtEl>
                                          <p:spTgt spid="328"/>
                                        </p:tgtEl>
                                        <p:attrNameLst>
                                          <p:attrName>ppt_x</p:attrName>
                                          <p:attrName>ppt_y</p:attrName>
                                        </p:attrNameLst>
                                      </p:cBhvr>
                                    </p:animMotion>
                                  </p:childTnLst>
                                </p:cTn>
                              </p:par>
                            </p:childTnLst>
                          </p:cTn>
                        </p:par>
                        <p:par>
                          <p:cTn id="10" fill="hold">
                            <p:stCondLst>
                              <p:cond delay="1000"/>
                            </p:stCondLst>
                            <p:childTnLst>
                              <p:par>
                                <p:cTn id="11" presetID="1" presetClass="exit" presetSubtype="0" fill="hold" grpId="0" nodeType="afterEffect">
                                  <p:stCondLst>
                                    <p:cond delay="0"/>
                                  </p:stCondLst>
                                  <p:iterate>
                                    <p:tmAbs val="0"/>
                                  </p:iterate>
                                  <p:childTnLst>
                                    <p:set>
                                      <p:cBhvr>
                                        <p:cTn id="12" fill="hold">
                                          <p:stCondLst>
                                            <p:cond delay="0"/>
                                          </p:stCondLst>
                                        </p:cTn>
                                        <p:tgtEl>
                                          <p:spTgt spid="328"/>
                                        </p:tgtEl>
                                        <p:attrNameLst>
                                          <p:attrName>style.visibility</p:attrName>
                                        </p:attrNameLst>
                                      </p:cBhvr>
                                      <p:to>
                                        <p:strVal val="hidden"/>
                                      </p:to>
                                    </p:set>
                                  </p:childTnLst>
                                </p:cTn>
                              </p:par>
                            </p:childTnLst>
                          </p:cTn>
                        </p:par>
                        <p:par>
                          <p:cTn id="13" fill="hold">
                            <p:stCondLst>
                              <p:cond delay="1000"/>
                            </p:stCondLst>
                            <p:childTnLst>
                              <p:par>
                                <p:cTn id="14" presetID="1" presetClass="entr" presetSubtype="0" fill="hold" grpId="0" nodeType="afterEffect">
                                  <p:stCondLst>
                                    <p:cond delay="0"/>
                                  </p:stCondLst>
                                  <p:iterate>
                                    <p:tmAbs val="0"/>
                                  </p:iterate>
                                  <p:childTnLst>
                                    <p:set>
                                      <p:cBhvr>
                                        <p:cTn id="15" fill="hold"/>
                                        <p:tgtEl>
                                          <p:spTgt spid="3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path" presetSubtype="0" accel="50000" decel="50000" fill="hold" nodeType="clickEffect">
                                  <p:stCondLst>
                                    <p:cond delay="0"/>
                                  </p:stCondLst>
                                  <p:childTnLst>
                                    <p:animMotion origin="layout" path="M 0.000000 0.000000 L 0.171494 -0.112076" pathEditMode="relative">
                                      <p:cBhvr>
                                        <p:cTn id="19" dur="1000" fill="hold"/>
                                        <p:tgtEl>
                                          <p:spTgt spid="329"/>
                                        </p:tgtEl>
                                        <p:attrNameLst>
                                          <p:attrName>ppt_x</p:attrName>
                                          <p:attrName>ppt_y</p:attrName>
                                        </p:attrNameLst>
                                      </p:cBhvr>
                                    </p:animMotion>
                                  </p:childTnLst>
                                </p:cTn>
                              </p:par>
                            </p:childTnLst>
                          </p:cTn>
                        </p:par>
                        <p:par>
                          <p:cTn id="20" fill="hold">
                            <p:stCondLst>
                              <p:cond delay="0"/>
                            </p:stCondLst>
                            <p:childTnLst>
                              <p:par>
                                <p:cTn id="21" presetID="-1" presetClass="path" presetSubtype="0" accel="50000" decel="50000" fill="hold" nodeType="afterEffect">
                                  <p:stCondLst>
                                    <p:cond delay="0"/>
                                  </p:stCondLst>
                                  <p:childTnLst>
                                    <p:animMotion origin="layout" path="M 0.171494 -0.112076 L 0.305054 0.000000" pathEditMode="relative">
                                      <p:cBhvr>
                                        <p:cTn id="22" dur="1000" fill="hold"/>
                                        <p:tgtEl>
                                          <p:spTgt spid="329"/>
                                        </p:tgtEl>
                                        <p:attrNameLst>
                                          <p:attrName>ppt_x</p:attrName>
                                          <p:attrName>ppt_y</p:attrName>
                                        </p:attrNameLst>
                                      </p:cBhvr>
                                    </p:animMotion>
                                  </p:childTnLst>
                                </p:cTn>
                              </p:par>
                            </p:childTnLst>
                          </p:cTn>
                        </p:par>
                        <p:par>
                          <p:cTn id="23" fill="hold">
                            <p:stCondLst>
                              <p:cond delay="1000"/>
                            </p:stCondLst>
                            <p:childTnLst>
                              <p:par>
                                <p:cTn id="24" presetID="1" presetClass="exit" presetSubtype="0" fill="hold" grpId="1" nodeType="afterEffect">
                                  <p:stCondLst>
                                    <p:cond delay="0"/>
                                  </p:stCondLst>
                                  <p:iterate>
                                    <p:tmAbs val="0"/>
                                  </p:iterate>
                                  <p:childTnLst>
                                    <p:set>
                                      <p:cBhvr>
                                        <p:cTn id="25" fill="hold">
                                          <p:stCondLst>
                                            <p:cond delay="0"/>
                                          </p:stCondLst>
                                        </p:cTn>
                                        <p:tgtEl>
                                          <p:spTgt spid="329"/>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grpId="0" nodeType="afterEffect">
                                  <p:stCondLst>
                                    <p:cond delay="0"/>
                                  </p:stCondLst>
                                  <p:iterate>
                                    <p:tmAbs val="0"/>
                                  </p:iterate>
                                  <p:childTnLst>
                                    <p:set>
                                      <p:cBhvr>
                                        <p:cTn id="28" fill="hold"/>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animBg="1" advAuto="0"/>
      <p:bldP spid="329" grpId="0" animBg="1" advAuto="0"/>
      <p:bldP spid="329" grpId="1" animBg="1" advAuto="0"/>
      <p:bldP spid="330"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EE2A-1007-F15E-B720-DBA8ED0039D4}"/>
              </a:ext>
            </a:extLst>
          </p:cNvPr>
          <p:cNvSpPr>
            <a:spLocks noGrp="1"/>
          </p:cNvSpPr>
          <p:nvPr>
            <p:ph type="title"/>
          </p:nvPr>
        </p:nvSpPr>
        <p:spPr/>
        <p:txBody>
          <a:bodyPr/>
          <a:lstStyle/>
          <a:p>
            <a:r>
              <a:rPr lang="en-US" dirty="0"/>
              <a:t>Certificate Authorities associate public keys with real-world entities</a:t>
            </a:r>
          </a:p>
        </p:txBody>
      </p:sp>
      <p:sp>
        <p:nvSpPr>
          <p:cNvPr id="3" name="Content Placeholder 2">
            <a:extLst>
              <a:ext uri="{FF2B5EF4-FFF2-40B4-BE49-F238E27FC236}">
                <a16:creationId xmlns:a16="http://schemas.microsoft.com/office/drawing/2014/main" id="{54FF7AE1-3BB4-31A9-CFCC-5B35D112A044}"/>
              </a:ext>
            </a:extLst>
          </p:cNvPr>
          <p:cNvSpPr>
            <a:spLocks noGrp="1"/>
          </p:cNvSpPr>
          <p:nvPr>
            <p:ph idx="1"/>
          </p:nvPr>
        </p:nvSpPr>
        <p:spPr/>
        <p:txBody>
          <a:bodyPr>
            <a:normAutofit fontScale="92500" lnSpcReduction="20000"/>
          </a:bodyPr>
          <a:lstStyle/>
          <a:p>
            <a:r>
              <a:rPr lang="en-US" dirty="0"/>
              <a:t>CA’s are trusted entities (their public keys are distributed along with your OS).</a:t>
            </a:r>
          </a:p>
          <a:p>
            <a:r>
              <a:rPr lang="en-US" dirty="0"/>
              <a:t>To acquire a certificate, Amazon.com will share their public key and some real-world proof that they are amazon.com to the CA.</a:t>
            </a:r>
          </a:p>
          <a:p>
            <a:r>
              <a:rPr lang="en-US" dirty="0"/>
              <a:t>The CA locks Amazon’s public key with its own private key.  This is called a “certificate”.</a:t>
            </a:r>
          </a:p>
          <a:p>
            <a:r>
              <a:rPr lang="en-US" dirty="0"/>
              <a:t>When we visit amazon.com, it presents its certificate to our browser.</a:t>
            </a:r>
          </a:p>
          <a:p>
            <a:r>
              <a:rPr lang="en-US" dirty="0"/>
              <a:t>Our browser unlocks the certificate with the CA’s public key, thus getting amazon’s public key.</a:t>
            </a:r>
          </a:p>
          <a:p>
            <a:r>
              <a:rPr lang="en-US" dirty="0"/>
              <a:t>Because we trust the CA, we can trust that this public key is really Amazon.com .</a:t>
            </a:r>
          </a:p>
        </p:txBody>
      </p:sp>
      <p:sp>
        <p:nvSpPr>
          <p:cNvPr id="4" name="Slide Number Placeholder 3">
            <a:extLst>
              <a:ext uri="{FF2B5EF4-FFF2-40B4-BE49-F238E27FC236}">
                <a16:creationId xmlns:a16="http://schemas.microsoft.com/office/drawing/2014/main" id="{856F3F79-6C5E-E012-75D7-F4DA2CB33F0C}"/>
              </a:ext>
            </a:extLst>
          </p:cNvPr>
          <p:cNvSpPr>
            <a:spLocks noGrp="1"/>
          </p:cNvSpPr>
          <p:nvPr>
            <p:ph type="sldNum" sz="quarter" idx="12"/>
          </p:nvPr>
        </p:nvSpPr>
        <p:spPr/>
        <p:txBody>
          <a:bodyPr/>
          <a:lstStyle/>
          <a:p>
            <a:fld id="{20F37917-FD3A-4669-9018-DA04BCDD3D75}" type="slidenum">
              <a:rPr lang="en-US" smtClean="0"/>
              <a:t>31</a:t>
            </a:fld>
            <a:endParaRPr lang="en-US"/>
          </a:p>
        </p:txBody>
      </p:sp>
      <p:sp>
        <p:nvSpPr>
          <p:cNvPr id="5" name="TextBox 4">
            <a:extLst>
              <a:ext uri="{FF2B5EF4-FFF2-40B4-BE49-F238E27FC236}">
                <a16:creationId xmlns:a16="http://schemas.microsoft.com/office/drawing/2014/main" id="{B3035C4C-6EBD-2880-E2B5-45DE4DB48C9D}"/>
              </a:ext>
            </a:extLst>
          </p:cNvPr>
          <p:cNvSpPr txBox="1"/>
          <p:nvPr/>
        </p:nvSpPr>
        <p:spPr>
          <a:xfrm>
            <a:off x="9206630" y="4115580"/>
            <a:ext cx="2342367"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a:t>
            </a:r>
          </a:p>
        </p:txBody>
      </p:sp>
    </p:spTree>
    <p:extLst>
      <p:ext uri="{BB962C8B-B14F-4D97-AF65-F5344CB8AC3E}">
        <p14:creationId xmlns:p14="http://schemas.microsoft.com/office/powerpoint/2010/main" val="371269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a:defRPr lang="en-US"/>
            </a:defPPr>
            <a:lvl1pPr marL="0" algn="r" defTabSz="914400" rtl="0" eaLnBrk="1" latinLnBrk="0" hangingPunct="1">
              <a:defRPr sz="1800" kern="1200">
                <a:solidFill>
                  <a:srgbClr val="88888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a:t>32</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648686"/>
            <a:ext cx="2116829" cy="2426215"/>
            <a:chOff x="0" y="-1"/>
            <a:chExt cx="2116827" cy="2426213"/>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0" name="Certificate Authority"/>
            <p:cNvSpPr txBox="1"/>
            <p:nvPr/>
          </p:nvSpPr>
          <p:spPr>
            <a:xfrm>
              <a:off x="0" y="-1"/>
              <a:ext cx="2116827" cy="287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Certificate Authority</a:t>
              </a:r>
            </a:p>
          </p:txBody>
        </p:sp>
      </p:grpSp>
      <p:grpSp>
        <p:nvGrpSpPr>
          <p:cNvPr id="384" name="Amazon"/>
          <p:cNvGrpSpPr/>
          <p:nvPr/>
        </p:nvGrpSpPr>
        <p:grpSpPr>
          <a:xfrm>
            <a:off x="1460809" y="1638168"/>
            <a:ext cx="2857781" cy="5169653"/>
            <a:chOff x="-1" y="-1"/>
            <a:chExt cx="2775413" cy="5509059"/>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3" name="Amazon"/>
            <p:cNvSpPr txBox="1"/>
            <p:nvPr/>
          </p:nvSpPr>
          <p:spPr>
            <a:xfrm>
              <a:off x="-1" y="-1"/>
              <a:ext cx="2775413" cy="3064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Amazon</a:t>
              </a:r>
            </a:p>
          </p:txBody>
        </p:sp>
      </p:grpSp>
      <p:grpSp>
        <p:nvGrpSpPr>
          <p:cNvPr id="387" name="Group"/>
          <p:cNvGrpSpPr/>
          <p:nvPr/>
        </p:nvGrpSpPr>
        <p:grpSpPr>
          <a:xfrm>
            <a:off x="2067782" y="3690203"/>
            <a:ext cx="1527743" cy="1510453"/>
            <a:chOff x="0" y="0"/>
            <a:chExt cx="1483708" cy="1609619"/>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6"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390" name="Group"/>
          <p:cNvGrpSpPr/>
          <p:nvPr/>
        </p:nvGrpSpPr>
        <p:grpSpPr>
          <a:xfrm>
            <a:off x="8304055" y="2018239"/>
            <a:ext cx="1483709" cy="773626"/>
            <a:chOff x="0" y="0"/>
            <a:chExt cx="1483708" cy="773625"/>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9"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393" name="Group"/>
          <p:cNvGrpSpPr/>
          <p:nvPr/>
        </p:nvGrpSpPr>
        <p:grpSpPr>
          <a:xfrm>
            <a:off x="2067782" y="1923027"/>
            <a:ext cx="1527742" cy="1510454"/>
            <a:chOff x="0" y="0"/>
            <a:chExt cx="1483708" cy="1609619"/>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2" name="amazon.com private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private key</a:t>
              </a:r>
            </a:p>
          </p:txBody>
        </p:sp>
      </p:grpSp>
      <p:grpSp>
        <p:nvGrpSpPr>
          <p:cNvPr id="396" name="Group"/>
          <p:cNvGrpSpPr/>
          <p:nvPr/>
        </p:nvGrpSpPr>
        <p:grpSpPr>
          <a:xfrm>
            <a:off x="8304055" y="3017709"/>
            <a:ext cx="1483709" cy="773626"/>
            <a:chOff x="0" y="0"/>
            <a:chExt cx="1483708" cy="773625"/>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5" name="CA public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grpSp>
        <p:nvGrpSpPr>
          <p:cNvPr id="399" name="Some real-world proof that we are really amazon.com"/>
          <p:cNvGrpSpPr/>
          <p:nvPr/>
        </p:nvGrpSpPr>
        <p:grpSpPr>
          <a:xfrm>
            <a:off x="1940940" y="5598843"/>
            <a:ext cx="1774320" cy="975173"/>
            <a:chOff x="-1" y="0"/>
            <a:chExt cx="1723179" cy="1039195"/>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8" name="Some real-world proof that we are really amazon.com"/>
            <p:cNvSpPr txBox="1"/>
            <p:nvPr/>
          </p:nvSpPr>
          <p:spPr>
            <a:xfrm>
              <a:off x="-1" y="136782"/>
              <a:ext cx="1723179" cy="7656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Helvetica Neue Medium"/>
                </a:rPr>
                <a:t>Some real-world proof that we are really amazon.com</a:t>
              </a:r>
            </a:p>
          </p:txBody>
        </p:sp>
      </p:grpSp>
      <p:grpSp>
        <p:nvGrpSpPr>
          <p:cNvPr id="402" name="My Laptop"/>
          <p:cNvGrpSpPr/>
          <p:nvPr/>
        </p:nvGrpSpPr>
        <p:grpSpPr>
          <a:xfrm>
            <a:off x="7974900" y="4350670"/>
            <a:ext cx="2116829" cy="2426214"/>
            <a:chOff x="0" y="0"/>
            <a:chExt cx="2116827" cy="2426212"/>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1" name="My Laptop"/>
            <p:cNvSpPr txBox="1"/>
            <p:nvPr/>
          </p:nvSpPr>
          <p:spPr>
            <a:xfrm>
              <a:off x="0" y="0"/>
              <a:ext cx="2116827" cy="287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My Laptop</a:t>
              </a:r>
            </a:p>
          </p:txBody>
        </p:sp>
      </p:grpSp>
      <p:grpSp>
        <p:nvGrpSpPr>
          <p:cNvPr id="405" name="Group"/>
          <p:cNvGrpSpPr/>
          <p:nvPr/>
        </p:nvGrpSpPr>
        <p:grpSpPr>
          <a:xfrm>
            <a:off x="8304055" y="2018239"/>
            <a:ext cx="1483709" cy="773626"/>
            <a:chOff x="0" y="0"/>
            <a:chExt cx="1483708" cy="773625"/>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4"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408" name="Group"/>
          <p:cNvGrpSpPr/>
          <p:nvPr/>
        </p:nvGrpSpPr>
        <p:grpSpPr>
          <a:xfrm>
            <a:off x="6577846" y="1265715"/>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1" name="Group"/>
          <p:cNvGrpSpPr/>
          <p:nvPr/>
        </p:nvGrpSpPr>
        <p:grpSpPr>
          <a:xfrm>
            <a:off x="2067782" y="3690203"/>
            <a:ext cx="1527743" cy="1510453"/>
            <a:chOff x="0" y="0"/>
            <a:chExt cx="1483708" cy="1609619"/>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0"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414" name="Group"/>
          <p:cNvGrpSpPr/>
          <p:nvPr/>
        </p:nvGrpSpPr>
        <p:grpSpPr>
          <a:xfrm>
            <a:off x="4408190" y="47014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7" name="Group"/>
          <p:cNvGrpSpPr/>
          <p:nvPr/>
        </p:nvGrpSpPr>
        <p:grpSpPr>
          <a:xfrm>
            <a:off x="8291459" y="5704771"/>
            <a:ext cx="1483710" cy="773629"/>
            <a:chOff x="0" y="0"/>
            <a:chExt cx="1483708" cy="773626"/>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6" name="CA public key"/>
            <p:cNvSpPr/>
            <p:nvPr/>
          </p:nvSpPr>
          <p:spPr>
            <a:xfrm>
              <a:off x="0" y="455272"/>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1966 -0.06204 L 0.39688 -0.30069 " pathEditMode="relative" rAng="0" ptsTypes="AA">
                                      <p:cBhvr>
                                        <p:cTn id="6" dur="1000" fill="hold"/>
                                        <p:tgtEl>
                                          <p:spTgt spid="387"/>
                                        </p:tgtEl>
                                        <p:attrNameLst>
                                          <p:attrName>ppt_x</p:attrName>
                                          <p:attrName>ppt_y</p:attrName>
                                        </p:attrNameLst>
                                      </p:cBhvr>
                                      <p:rCtr x="20820" y="-11944"/>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1.04167E-6 4.81481E-6 L 0.37956 -0.36621 " pathEditMode="relative" rAng="0" ptsTypes="AA">
                                      <p:cBhvr>
                                        <p:cTn id="10" dur="1000" fill="hold"/>
                                        <p:tgtEl>
                                          <p:spTgt spid="399"/>
                                        </p:tgtEl>
                                        <p:attrNameLst>
                                          <p:attrName>ppt_x</p:attrName>
                                          <p:attrName>ppt_y</p:attrName>
                                        </p:attrNameLst>
                                      </p:cBhvr>
                                      <p:rCtr x="18971" y="-1831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2.91667E-6 -4.07407E-6 L -0.10417 -0.01967 " pathEditMode="relative" rAng="0" ptsTypes="AA">
                                      <p:cBhvr>
                                        <p:cTn id="14" dur="1000" fill="hold"/>
                                        <p:tgtEl>
                                          <p:spTgt spid="405"/>
                                        </p:tgtEl>
                                        <p:attrNameLst>
                                          <p:attrName>ppt_x</p:attrName>
                                          <p:attrName>ppt_y</p:attrName>
                                        </p:attrNameLst>
                                      </p:cBhvr>
                                      <p:rCtr x="-5208" y="-995"/>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05"/>
                                        </p:tgtEl>
                                      </p:cBhvr>
                                    </p:animEffect>
                                    <p:set>
                                      <p:cBhvr>
                                        <p:cTn id="19" dur="1" fill="hold">
                                          <p:stCondLst>
                                            <p:cond delay="499"/>
                                          </p:stCondLst>
                                        </p:cTn>
                                        <p:tgtEl>
                                          <p:spTgt spid="405"/>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0" nodeType="afterEffect">
                                  <p:stCondLst>
                                    <p:cond delay="0"/>
                                  </p:stCondLst>
                                  <p:childTnLst>
                                    <p:animEffect transition="out" filter="fade">
                                      <p:cBhvr>
                                        <p:cTn id="22" dur="500"/>
                                        <p:tgtEl>
                                          <p:spTgt spid="387"/>
                                        </p:tgtEl>
                                      </p:cBhvr>
                                    </p:animEffect>
                                    <p:set>
                                      <p:cBhvr>
                                        <p:cTn id="23" dur="1" fill="hold">
                                          <p:stCondLst>
                                            <p:cond delay="499"/>
                                          </p:stCondLst>
                                        </p:cTn>
                                        <p:tgtEl>
                                          <p:spTgt spid="387"/>
                                        </p:tgtEl>
                                        <p:attrNameLst>
                                          <p:attrName>style.visibility</p:attrName>
                                        </p:attrNameLst>
                                      </p:cBhvr>
                                      <p:to>
                                        <p:strVal val="hidden"/>
                                      </p:to>
                                    </p:set>
                                  </p:childTnLst>
                                </p:cTn>
                              </p:par>
                            </p:childTnLst>
                          </p:cTn>
                        </p:par>
                        <p:par>
                          <p:cTn id="24" fill="hold">
                            <p:stCondLst>
                              <p:cond delay="1000"/>
                            </p:stCondLst>
                            <p:childTnLst>
                              <p:par>
                                <p:cTn id="25" presetID="10" presetClass="exit" presetSubtype="0" fill="hold" grpId="0" nodeType="afterEffect">
                                  <p:stCondLst>
                                    <p:cond delay="0"/>
                                  </p:stCondLst>
                                  <p:childTnLst>
                                    <p:animEffect transition="out" filter="fade">
                                      <p:cBhvr>
                                        <p:cTn id="26" dur="500"/>
                                        <p:tgtEl>
                                          <p:spTgt spid="399"/>
                                        </p:tgtEl>
                                      </p:cBhvr>
                                    </p:animEffect>
                                    <p:set>
                                      <p:cBhvr>
                                        <p:cTn id="27" dur="1" fill="hold">
                                          <p:stCondLst>
                                            <p:cond delay="499"/>
                                          </p:stCondLst>
                                        </p:cTn>
                                        <p:tgtEl>
                                          <p:spTgt spid="399"/>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grpId="0" nodeType="afterEffect">
                                  <p:stCondLst>
                                    <p:cond delay="100"/>
                                  </p:stCondLst>
                                  <p:iterate>
                                    <p:tmAbs val="0"/>
                                  </p:iterate>
                                  <p:childTnLst>
                                    <p:set>
                                      <p:cBhvr>
                                        <p:cTn id="30" fill="hold"/>
                                        <p:tgtEl>
                                          <p:spTgt spid="4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10391 -0.09352 L -0.17331 0.50278 " pathEditMode="relative" rAng="0" ptsTypes="AA">
                                      <p:cBhvr>
                                        <p:cTn id="34" dur="1000" fill="hold"/>
                                        <p:tgtEl>
                                          <p:spTgt spid="408"/>
                                        </p:tgtEl>
                                        <p:attrNameLst>
                                          <p:attrName>ppt_x</p:attrName>
                                          <p:attrName>ppt_y</p:attrName>
                                        </p:attrNameLst>
                                      </p:cBhvr>
                                      <p:rCtr x="-13867" y="29815"/>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14"/>
                                        </p:tgtEl>
                                        <p:attrNameLst>
                                          <p:attrName>style.visibility</p:attrName>
                                        </p:attrNameLst>
                                      </p:cBhvr>
                                      <p:to>
                                        <p:strVal val="visible"/>
                                      </p:to>
                                    </p:set>
                                  </p:childTnLst>
                                </p:cTn>
                              </p:par>
                              <p:par>
                                <p:cTn id="39" presetID="-1" presetClass="path" presetSubtype="0" accel="50000" decel="50000" fill="hold" nodeType="withEffect">
                                  <p:stCondLst>
                                    <p:cond delay="0"/>
                                  </p:stCondLst>
                                  <p:childTnLst>
                                    <p:animMotion origin="layout" path="M 4.16667E-7 2.59259E-6 L 0.41081 -0.01667 " pathEditMode="relative" rAng="0" ptsTypes="AA">
                                      <p:cBhvr>
                                        <p:cTn id="40" dur="1000" fill="hold"/>
                                        <p:tgtEl>
                                          <p:spTgt spid="414"/>
                                        </p:tgtEl>
                                        <p:attrNameLst>
                                          <p:attrName>ppt_x</p:attrName>
                                          <p:attrName>ppt_y</p:attrName>
                                        </p:attrNameLst>
                                      </p:cBhvr>
                                      <p:rCtr x="20534"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5" name="Note: We had to already know the CA's public key…"/>
          <p:cNvSpPr txBox="1">
            <a:spLocks noGrp="1"/>
          </p:cNvSpPr>
          <p:nvPr>
            <p:ph idx="1"/>
          </p:nvPr>
        </p:nvSpPr>
        <p:spPr>
          <a:xfrm>
            <a:off x="838200" y="1500160"/>
            <a:ext cx="5074085" cy="4351338"/>
          </a:xfrm>
          <a:prstGeom prst="rect">
            <a:avLst/>
          </a:prstGeom>
        </p:spPr>
        <p:txBody>
          <a:bodyPr/>
          <a:lstStyle/>
          <a:p>
            <a:r>
              <a:rPr lang="en-US" dirty="0"/>
              <a:t>For this to work, w</a:t>
            </a:r>
            <a:r>
              <a:rPr dirty="0"/>
              <a:t>e had to already know the CA's public key</a:t>
            </a:r>
          </a:p>
          <a:p>
            <a:r>
              <a:rPr dirty="0"/>
              <a:t>There are a small set of “root” CA’s (think: root DNS servers)</a:t>
            </a:r>
          </a:p>
          <a:p>
            <a:r>
              <a:rPr dirty="0"/>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096000" y="2685995"/>
            <a:ext cx="5223868" cy="3321845"/>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expert vendor, like Auth0, to handle login</a:t>
            </a:r>
          </a:p>
          <a:p>
            <a:pPr lvl="1"/>
            <a:r>
              <a:rPr lang="en-US" dirty="0"/>
              <a:t>They might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39</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r>
              <a:rPr lang="en-US" dirty="0"/>
              <a:t>Confidentiality: is information disclosed to unauthorized individuals?</a:t>
            </a:r>
          </a:p>
          <a:p>
            <a:r>
              <a:rPr lang="en-US" dirty="0"/>
              <a:t>Integrity: is code or data tampered with?</a:t>
            </a:r>
          </a:p>
          <a:p>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747519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40</a:t>
            </a:fld>
            <a:endParaRPr lang="en-US"/>
          </a:p>
        </p:txBody>
      </p:sp>
    </p:spTree>
    <p:extLst>
      <p:ext uri="{BB962C8B-B14F-4D97-AF65-F5344CB8AC3E}">
        <p14:creationId xmlns:p14="http://schemas.microsoft.com/office/powerpoint/2010/main" val="2508270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3979127"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41</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4961103" y="471425"/>
            <a:ext cx="6932828" cy="6163551"/>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512-114A-6B21-3F03-B0F24F6B2B0F}"/>
              </a:ext>
            </a:extLst>
          </p:cNvPr>
          <p:cNvSpPr>
            <a:spLocks noGrp="1"/>
          </p:cNvSpPr>
          <p:nvPr>
            <p:ph type="title"/>
          </p:nvPr>
        </p:nvSpPr>
        <p:spPr/>
        <p:txBody>
          <a:bodyPr/>
          <a:lstStyle/>
          <a:p>
            <a:r>
              <a:rPr lang="en-US" dirty="0"/>
              <a:t>This problem was recognized ages ago</a:t>
            </a:r>
          </a:p>
        </p:txBody>
      </p:sp>
      <p:sp>
        <p:nvSpPr>
          <p:cNvPr id="7" name="Content Placeholder 6">
            <a:extLst>
              <a:ext uri="{FF2B5EF4-FFF2-40B4-BE49-F238E27FC236}">
                <a16:creationId xmlns:a16="http://schemas.microsoft.com/office/drawing/2014/main" id="{1DF04E66-A5BA-25AD-6CF6-F2AFCCD61FB9}"/>
              </a:ext>
            </a:extLst>
          </p:cNvPr>
          <p:cNvSpPr>
            <a:spLocks noGrp="1"/>
          </p:cNvSpPr>
          <p:nvPr>
            <p:ph idx="1"/>
          </p:nvPr>
        </p:nvSpPr>
        <p:spPr>
          <a:xfrm>
            <a:off x="838200" y="1500160"/>
            <a:ext cx="6861048" cy="4351338"/>
          </a:xfrm>
        </p:spPr>
        <p:txBody>
          <a:bodyPr/>
          <a:lstStyle/>
          <a:p>
            <a:r>
              <a:rPr lang="en-US" dirty="0"/>
              <a:t>Ken Thompson (the Unix guy) - </a:t>
            </a:r>
            <a:r>
              <a:rPr lang="en-US" sz="4400" b="1" dirty="0">
                <a:solidFill>
                  <a:srgbClr val="FF0000"/>
                </a:solidFill>
              </a:rPr>
              <a:t>1984</a:t>
            </a:r>
          </a:p>
          <a:p>
            <a:r>
              <a:rPr lang="en-US" dirty="0"/>
              <a:t>Showed how to plant a bug in a compiler, so that any program compiled by that compiler would contain a backdoor. </a:t>
            </a:r>
          </a:p>
          <a:p>
            <a:endParaRPr lang="en-US" sz="4400" b="1" dirty="0">
              <a:solidFill>
                <a:srgbClr val="FF0000"/>
              </a:solidFill>
            </a:endParaRPr>
          </a:p>
        </p:txBody>
      </p:sp>
      <p:sp>
        <p:nvSpPr>
          <p:cNvPr id="4" name="Slide Number Placeholder 3">
            <a:extLst>
              <a:ext uri="{FF2B5EF4-FFF2-40B4-BE49-F238E27FC236}">
                <a16:creationId xmlns:a16="http://schemas.microsoft.com/office/drawing/2014/main" id="{2CCDAEAC-B424-B140-B67D-2D459FD0647F}"/>
              </a:ext>
            </a:extLst>
          </p:cNvPr>
          <p:cNvSpPr>
            <a:spLocks noGrp="1"/>
          </p:cNvSpPr>
          <p:nvPr>
            <p:ph type="sldNum" sz="quarter" idx="12"/>
          </p:nvPr>
        </p:nvSpPr>
        <p:spPr/>
        <p:txBody>
          <a:bodyPr/>
          <a:lstStyle/>
          <a:p>
            <a:fld id="{20F37917-FD3A-4669-9018-DA04BCDD3D75}" type="slidenum">
              <a:rPr lang="en-US" smtClean="0"/>
              <a:t>42</a:t>
            </a:fld>
            <a:endParaRPr lang="en-US"/>
          </a:p>
        </p:txBody>
      </p:sp>
      <p:graphicFrame>
        <p:nvGraphicFramePr>
          <p:cNvPr id="5" name="Object 4">
            <a:extLst>
              <a:ext uri="{FF2B5EF4-FFF2-40B4-BE49-F238E27FC236}">
                <a16:creationId xmlns:a16="http://schemas.microsoft.com/office/drawing/2014/main" id="{AF1D6212-8A6A-CE37-D747-B92AF516F0F9}"/>
              </a:ext>
            </a:extLst>
          </p:cNvPr>
          <p:cNvGraphicFramePr>
            <a:graphicFrameLocks noChangeAspect="1"/>
          </p:cNvGraphicFramePr>
          <p:nvPr>
            <p:extLst>
              <p:ext uri="{D42A27DB-BD31-4B8C-83A1-F6EECF244321}">
                <p14:modId xmlns:p14="http://schemas.microsoft.com/office/powerpoint/2010/main" val="1022935655"/>
              </p:ext>
            </p:extLst>
          </p:nvPr>
        </p:nvGraphicFramePr>
        <p:xfrm>
          <a:off x="7915656" y="1433608"/>
          <a:ext cx="3825069" cy="5382419"/>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5" name="Object 4">
                        <a:extLst>
                          <a:ext uri="{FF2B5EF4-FFF2-40B4-BE49-F238E27FC236}">
                            <a16:creationId xmlns:a16="http://schemas.microsoft.com/office/drawing/2014/main" id="{AF1D6212-8A6A-CE37-D747-B92AF516F0F9}"/>
                          </a:ext>
                        </a:extLst>
                      </p:cNvPr>
                      <p:cNvPicPr/>
                      <p:nvPr/>
                    </p:nvPicPr>
                    <p:blipFill>
                      <a:blip r:embed="rId4"/>
                      <a:stretch>
                        <a:fillRect/>
                      </a:stretch>
                    </p:blipFill>
                    <p:spPr>
                      <a:xfrm>
                        <a:off x="7915656" y="1433608"/>
                        <a:ext cx="3825069" cy="5382419"/>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6BA9E79-D987-67E0-6597-5F502DAA0F31}"/>
              </a:ext>
            </a:extLst>
          </p:cNvPr>
          <p:cNvSpPr txBox="1"/>
          <p:nvPr/>
        </p:nvSpPr>
        <p:spPr>
          <a:xfrm>
            <a:off x="982980" y="3441680"/>
            <a:ext cx="6099048"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final step is represented in Figure </a:t>
            </a:r>
            <a:r>
              <a:rPr lang="en-US" sz="1600" b="0" i="0" dirty="0">
                <a:solidFill>
                  <a:srgbClr val="000000"/>
                </a:solidFill>
                <a:effectLst/>
                <a:latin typeface="Times New Roman" panose="02020603050405020304" pitchFamily="18" charset="0"/>
                <a:cs typeface="Times New Roman" panose="02020603050405020304" pitchFamily="18" charset="0"/>
              </a:rPr>
              <a:t>3.3. </a:t>
            </a:r>
            <a:r>
              <a:rPr lang="en-US" sz="1800" b="0" i="0" dirty="0">
                <a:solidFill>
                  <a:srgbClr val="000000"/>
                </a:solidFill>
                <a:effectLst/>
                <a:latin typeface="Times New Roman" panose="02020603050405020304" pitchFamily="18" charset="0"/>
                <a:cs typeface="Times New Roman" panose="02020603050405020304" pitchFamily="18" charset="0"/>
              </a:rPr>
              <a:t>This simply adds a second Trojan horse to the one that already exists. The second pattern is aimed at the C compiler. The replacement code is a Stage I self-reproducing program that inserts both Trojan horses into the compiler. This requires a learning phase as in the Stage II example. First we compile the modified source with the normal C compiler to produce a bugged binary. </a:t>
            </a:r>
            <a:r>
              <a:rPr lang="en-US" sz="1800" b="0" i="0" dirty="0">
                <a:solidFill>
                  <a:srgbClr val="FF0000"/>
                </a:solidFill>
                <a:effectLst/>
                <a:latin typeface="Times New Roman" panose="02020603050405020304" pitchFamily="18" charset="0"/>
                <a:cs typeface="Times New Roman" panose="02020603050405020304" pitchFamily="18" charset="0"/>
              </a:rPr>
              <a:t>We install this binary as the official C. We can now remove the bugs from the source of the compiler and the new binary will reinsert the bugs whenever </a:t>
            </a:r>
            <a:r>
              <a:rPr lang="en-US" sz="1600" b="0" i="0" dirty="0">
                <a:solidFill>
                  <a:srgbClr val="FF0000"/>
                </a:solidFill>
                <a:effectLst/>
                <a:latin typeface="Times New Roman" panose="02020603050405020304" pitchFamily="18" charset="0"/>
                <a:cs typeface="Times New Roman" panose="02020603050405020304" pitchFamily="18" charset="0"/>
              </a:rPr>
              <a:t>it </a:t>
            </a:r>
            <a:r>
              <a:rPr lang="en-US" sz="1800" b="0" i="0" dirty="0">
                <a:solidFill>
                  <a:srgbClr val="FF0000"/>
                </a:solidFill>
                <a:effectLst/>
                <a:latin typeface="Times New Roman" panose="02020603050405020304" pitchFamily="18" charset="0"/>
                <a:cs typeface="Times New Roman" panose="02020603050405020304" pitchFamily="18" charset="0"/>
              </a:rPr>
              <a:t>is compiled. Of course, the login command will remain bugged with no trace in source anywhere</a:t>
            </a:r>
            <a:r>
              <a:rPr lang="en-US" dirty="0">
                <a:solidFill>
                  <a:srgbClr val="FF0000"/>
                </a:solidFill>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7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p:txBody>
          <a:bodyPr>
            <a:normAutofit/>
          </a:bodyPr>
          <a:lstStyle/>
          <a:p>
            <a:r>
              <a:rPr lang="en-US" dirty="0"/>
              <a:t>Package inactive or deprecated, yet still in use</a:t>
            </a:r>
          </a:p>
          <a:p>
            <a:r>
              <a:rPr lang="en-US" dirty="0"/>
              <a:t>No active maintainers</a:t>
            </a:r>
          </a:p>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
        <p:nvSpPr>
          <p:cNvPr id="6" name="TextBox 5">
            <a:extLst>
              <a:ext uri="{FF2B5EF4-FFF2-40B4-BE49-F238E27FC236}">
                <a16:creationId xmlns:a16="http://schemas.microsoft.com/office/drawing/2014/main" id="{4976423B-E78F-124B-8556-A26CC43B69A1}"/>
              </a:ext>
            </a:extLst>
          </p:cNvPr>
          <p:cNvSpPr txBox="1"/>
          <p:nvPr/>
        </p:nvSpPr>
        <p:spPr>
          <a:xfrm>
            <a:off x="5814869" y="5952176"/>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spTree>
    <p:extLst>
      <p:ext uri="{BB962C8B-B14F-4D97-AF65-F5344CB8AC3E}">
        <p14:creationId xmlns:p14="http://schemas.microsoft.com/office/powerpoint/2010/main" val="3926643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Process-based problems need process-based solutions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776D-DB45-252B-5756-0D37A351E452}"/>
              </a:ext>
            </a:extLst>
          </p:cNvPr>
          <p:cNvSpPr>
            <a:spLocks noGrp="1"/>
          </p:cNvSpPr>
          <p:nvPr>
            <p:ph type="title"/>
          </p:nvPr>
        </p:nvSpPr>
        <p:spPr/>
        <p:txBody>
          <a:bodyPr/>
          <a:lstStyle/>
          <a:p>
            <a:r>
              <a:rPr lang="en-US" dirty="0"/>
              <a:t>Supply-chain risks include more than just software.</a:t>
            </a:r>
          </a:p>
        </p:txBody>
      </p:sp>
      <p:sp>
        <p:nvSpPr>
          <p:cNvPr id="4" name="Slide Number Placeholder 3">
            <a:extLst>
              <a:ext uri="{FF2B5EF4-FFF2-40B4-BE49-F238E27FC236}">
                <a16:creationId xmlns:a16="http://schemas.microsoft.com/office/drawing/2014/main" id="{96BAA69D-60B3-5A05-B18A-7ADC7ACFED1F}"/>
              </a:ext>
            </a:extLst>
          </p:cNvPr>
          <p:cNvSpPr>
            <a:spLocks noGrp="1"/>
          </p:cNvSpPr>
          <p:nvPr>
            <p:ph type="sldNum" sz="quarter" idx="12"/>
          </p:nvPr>
        </p:nvSpPr>
        <p:spPr/>
        <p:txBody>
          <a:bodyPr/>
          <a:lstStyle/>
          <a:p>
            <a:fld id="{20F37917-FD3A-4669-9018-DA04BCDD3D75}" type="slidenum">
              <a:rPr lang="en-US" smtClean="0"/>
              <a:t>45</a:t>
            </a:fld>
            <a:endParaRPr lang="en-US"/>
          </a:p>
        </p:txBody>
      </p:sp>
      <p:pic>
        <p:nvPicPr>
          <p:cNvPr id="6" name="Picture 5">
            <a:extLst>
              <a:ext uri="{FF2B5EF4-FFF2-40B4-BE49-F238E27FC236}">
                <a16:creationId xmlns:a16="http://schemas.microsoft.com/office/drawing/2014/main" id="{53B08F41-D9C1-3E2F-DC94-74185B683F58}"/>
              </a:ext>
            </a:extLst>
          </p:cNvPr>
          <p:cNvPicPr>
            <a:picLocks noChangeAspect="1"/>
          </p:cNvPicPr>
          <p:nvPr/>
        </p:nvPicPr>
        <p:blipFill>
          <a:blip r:embed="rId3"/>
          <a:stretch>
            <a:fillRect/>
          </a:stretch>
        </p:blipFill>
        <p:spPr>
          <a:xfrm>
            <a:off x="0" y="1500160"/>
            <a:ext cx="6210300" cy="5676900"/>
          </a:xfrm>
          <a:prstGeom prst="rect">
            <a:avLst/>
          </a:prstGeom>
          <a:ln>
            <a:solidFill>
              <a:schemeClr val="tx1"/>
            </a:solidFill>
          </a:ln>
        </p:spPr>
      </p:pic>
      <p:pic>
        <p:nvPicPr>
          <p:cNvPr id="8" name="Picture 7">
            <a:extLst>
              <a:ext uri="{FF2B5EF4-FFF2-40B4-BE49-F238E27FC236}">
                <a16:creationId xmlns:a16="http://schemas.microsoft.com/office/drawing/2014/main" id="{96EE0982-B2B3-FBE1-A5DA-B8A6A9CD8CAD}"/>
              </a:ext>
            </a:extLst>
          </p:cNvPr>
          <p:cNvPicPr>
            <a:picLocks noChangeAspect="1"/>
          </p:cNvPicPr>
          <p:nvPr/>
        </p:nvPicPr>
        <p:blipFill rotWithShape="1">
          <a:blip r:embed="rId4"/>
          <a:srcRect b="45524"/>
          <a:stretch/>
        </p:blipFill>
        <p:spPr>
          <a:xfrm>
            <a:off x="5838825" y="5400445"/>
            <a:ext cx="6353175" cy="1125987"/>
          </a:xfrm>
          <a:prstGeom prst="rect">
            <a:avLst/>
          </a:prstGeom>
          <a:ln>
            <a:solidFill>
              <a:schemeClr val="tx1"/>
            </a:solidFill>
          </a:ln>
        </p:spPr>
      </p:pic>
    </p:spTree>
    <p:extLst>
      <p:ext uri="{BB962C8B-B14F-4D97-AF65-F5344CB8AC3E}">
        <p14:creationId xmlns:p14="http://schemas.microsoft.com/office/powerpoint/2010/main" val="612519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6DA8-70D1-303D-18E3-71FE5D07324D}"/>
              </a:ext>
            </a:extLst>
          </p:cNvPr>
          <p:cNvSpPr>
            <a:spLocks noGrp="1"/>
          </p:cNvSpPr>
          <p:nvPr>
            <p:ph type="title"/>
          </p:nvPr>
        </p:nvSpPr>
        <p:spPr/>
        <p:txBody>
          <a:bodyPr/>
          <a:lstStyle/>
          <a:p>
            <a:r>
              <a:rPr lang="en-US" dirty="0"/>
              <a:t>Your suppliers' risks are your risks.</a:t>
            </a:r>
          </a:p>
        </p:txBody>
      </p:sp>
      <p:sp>
        <p:nvSpPr>
          <p:cNvPr id="3" name="Content Placeholder 2">
            <a:extLst>
              <a:ext uri="{FF2B5EF4-FFF2-40B4-BE49-F238E27FC236}">
                <a16:creationId xmlns:a16="http://schemas.microsoft.com/office/drawing/2014/main" id="{10FAE709-2436-0732-FAA7-C4EA9A4DCFB1}"/>
              </a:ext>
            </a:extLst>
          </p:cNvPr>
          <p:cNvSpPr>
            <a:spLocks noGrp="1"/>
          </p:cNvSpPr>
          <p:nvPr>
            <p:ph idx="1"/>
          </p:nvPr>
        </p:nvSpPr>
        <p:spPr/>
        <p:txBody>
          <a:bodyPr>
            <a:normAutofit/>
          </a:bodyPr>
          <a:lstStyle/>
          <a:p>
            <a:r>
              <a:rPr lang="en-US" dirty="0" err="1"/>
              <a:t>MOVEit</a:t>
            </a:r>
            <a:r>
              <a:rPr lang="en-US" dirty="0"/>
              <a:t> is a file transfer program owned by Progress Software. </a:t>
            </a:r>
          </a:p>
          <a:p>
            <a:r>
              <a:rPr lang="en-US" dirty="0"/>
              <a:t>Over 2500 organizations used the program to move sensitive personal data. </a:t>
            </a:r>
          </a:p>
          <a:p>
            <a:r>
              <a:rPr lang="en-US" dirty="0"/>
              <a:t>They were attacked in May 2023.</a:t>
            </a:r>
          </a:p>
          <a:p>
            <a:r>
              <a:rPr lang="en-US" dirty="0"/>
              <a:t>Prof. Wand says: my bank didn't use </a:t>
            </a:r>
            <a:r>
              <a:rPr lang="en-US" dirty="0" err="1"/>
              <a:t>MOVEit</a:t>
            </a:r>
            <a:r>
              <a:rPr lang="en-US" dirty="0"/>
              <a:t>, but they used a supplier who did.</a:t>
            </a:r>
          </a:p>
          <a:p>
            <a:r>
              <a:rPr lang="en-US" dirty="0"/>
              <a:t>Now, they have to take expensive steps to offer me identity-protection services, etc.</a:t>
            </a:r>
          </a:p>
          <a:p>
            <a:endParaRPr lang="en-US" dirty="0"/>
          </a:p>
        </p:txBody>
      </p:sp>
      <p:sp>
        <p:nvSpPr>
          <p:cNvPr id="4" name="Slide Number Placeholder 3">
            <a:extLst>
              <a:ext uri="{FF2B5EF4-FFF2-40B4-BE49-F238E27FC236}">
                <a16:creationId xmlns:a16="http://schemas.microsoft.com/office/drawing/2014/main" id="{E732DF74-5669-03C0-F310-01ED4E39CCA7}"/>
              </a:ext>
            </a:extLst>
          </p:cNvPr>
          <p:cNvSpPr>
            <a:spLocks noGrp="1"/>
          </p:cNvSpPr>
          <p:nvPr>
            <p:ph type="sldNum" sz="quarter" idx="12"/>
          </p:nvPr>
        </p:nvSpPr>
        <p:spPr/>
        <p:txBody>
          <a:bodyPr/>
          <a:lstStyle/>
          <a:p>
            <a:fld id="{20F37917-FD3A-4669-9018-DA04BCDD3D75}" type="slidenum">
              <a:rPr lang="en-US" smtClean="0"/>
              <a:t>46</a:t>
            </a:fld>
            <a:endParaRPr lang="en-US"/>
          </a:p>
        </p:txBody>
      </p:sp>
    </p:spTree>
    <p:extLst>
      <p:ext uri="{BB962C8B-B14F-4D97-AF65-F5344CB8AC3E}">
        <p14:creationId xmlns:p14="http://schemas.microsoft.com/office/powerpoint/2010/main" val="4257251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D95E53-0755-5CED-C5C1-FA210C728AD1}"/>
              </a:ext>
            </a:extLst>
          </p:cNvPr>
          <p:cNvSpPr>
            <a:spLocks noGrp="1"/>
          </p:cNvSpPr>
          <p:nvPr>
            <p:ph type="title"/>
          </p:nvPr>
        </p:nvSpPr>
        <p:spPr/>
        <p:txBody>
          <a:bodyPr>
            <a:normAutofit/>
          </a:bodyPr>
          <a:lstStyle/>
          <a:p>
            <a:r>
              <a:rPr lang="en-US" sz="3600" dirty="0"/>
              <a:t>Vulnerability 5: Failure to Apply Security Policy </a:t>
            </a:r>
          </a:p>
        </p:txBody>
      </p:sp>
      <p:sp>
        <p:nvSpPr>
          <p:cNvPr id="4" name="Slide Number Placeholder 3">
            <a:extLst>
              <a:ext uri="{FF2B5EF4-FFF2-40B4-BE49-F238E27FC236}">
                <a16:creationId xmlns:a16="http://schemas.microsoft.com/office/drawing/2014/main" id="{5900C959-BED8-4A21-A756-49799D11E105}"/>
              </a:ext>
            </a:extLst>
          </p:cNvPr>
          <p:cNvSpPr>
            <a:spLocks noGrp="1"/>
          </p:cNvSpPr>
          <p:nvPr>
            <p:ph type="sldNum" sz="quarter" idx="12"/>
          </p:nvPr>
        </p:nvSpPr>
        <p:spPr/>
        <p:txBody>
          <a:bodyPr/>
          <a:lstStyle/>
          <a:p>
            <a:fld id="{20F37917-FD3A-4669-9018-DA04BCDD3D75}" type="slidenum">
              <a:rPr lang="en-US" smtClean="0"/>
              <a:t>47</a:t>
            </a:fld>
            <a:endParaRPr lang="en-US" dirty="0"/>
          </a:p>
        </p:txBody>
      </p:sp>
      <p:pic>
        <p:nvPicPr>
          <p:cNvPr id="7" name="Picture 6">
            <a:extLst>
              <a:ext uri="{FF2B5EF4-FFF2-40B4-BE49-F238E27FC236}">
                <a16:creationId xmlns:a16="http://schemas.microsoft.com/office/drawing/2014/main" id="{A8012EB0-347B-0A5F-63A2-301F462F961D}"/>
              </a:ext>
            </a:extLst>
          </p:cNvPr>
          <p:cNvPicPr>
            <a:picLocks noChangeAspect="1"/>
          </p:cNvPicPr>
          <p:nvPr/>
        </p:nvPicPr>
        <p:blipFill>
          <a:blip r:embed="rId3"/>
          <a:stretch>
            <a:fillRect/>
          </a:stretch>
        </p:blipFill>
        <p:spPr>
          <a:xfrm>
            <a:off x="697891" y="1422650"/>
            <a:ext cx="7318426" cy="5316583"/>
          </a:xfrm>
          <a:prstGeom prst="rect">
            <a:avLst/>
          </a:prstGeom>
        </p:spPr>
      </p:pic>
      <p:sp>
        <p:nvSpPr>
          <p:cNvPr id="8" name="TextBox 7">
            <a:extLst>
              <a:ext uri="{FF2B5EF4-FFF2-40B4-BE49-F238E27FC236}">
                <a16:creationId xmlns:a16="http://schemas.microsoft.com/office/drawing/2014/main" id="{457084B0-0D6C-9DEB-07FD-DBE855126240}"/>
              </a:ext>
            </a:extLst>
          </p:cNvPr>
          <p:cNvSpPr txBox="1"/>
          <p:nvPr/>
        </p:nvSpPr>
        <p:spPr>
          <a:xfrm>
            <a:off x="8610600" y="6125518"/>
            <a:ext cx="2148917"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IEEE Security &amp; Privacy 15:5 (2017)</a:t>
            </a:r>
            <a:endParaRPr lang="en-US" sz="900" dirty="0"/>
          </a:p>
        </p:txBody>
      </p:sp>
    </p:spTree>
    <p:extLst>
      <p:ext uri="{BB962C8B-B14F-4D97-AF65-F5344CB8AC3E}">
        <p14:creationId xmlns:p14="http://schemas.microsoft.com/office/powerpoint/2010/main" val="2984768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account creation, password reset pathways</a:t>
            </a:r>
          </a:p>
          <a:p>
            <a:r>
              <a:rPr lang="en-US" dirty="0"/>
              <a:t>Use an expert vendor, like Auth0, to handle login</a:t>
            </a:r>
          </a:p>
          <a:p>
            <a:pPr lvl="1"/>
            <a:r>
              <a:rPr lang="en-US" dirty="0"/>
              <a:t>They can do it better than you can.</a:t>
            </a:r>
            <a:endParaRPr dirty="0"/>
          </a:p>
        </p:txBody>
      </p:sp>
      <p:sp>
        <p:nvSpPr>
          <p:cNvPr id="3" name="Rectangle 2">
            <a:extLst>
              <a:ext uri="{FF2B5EF4-FFF2-40B4-BE49-F238E27FC236}">
                <a16:creationId xmlns:a16="http://schemas.microsoft.com/office/drawing/2014/main" id="{F292D91D-8240-BE81-36C9-1EEB37AE9E3A}"/>
              </a:ext>
            </a:extLst>
          </p:cNvPr>
          <p:cNvSpPr/>
          <p:nvPr/>
        </p:nvSpPr>
        <p:spPr>
          <a:xfrm>
            <a:off x="1616149" y="1840401"/>
            <a:ext cx="8623005" cy="3857681"/>
          </a:xfrm>
          <a:prstGeom prst="rect">
            <a:avLst/>
          </a:prstGeom>
          <a:solidFill>
            <a:srgbClr val="FFC000">
              <a:alpha val="66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sym typeface="Helvetica Neue"/>
              </a:rPr>
              <a:t>But how do you get your developers to do all this?</a:t>
            </a:r>
            <a:endParaRPr lang="en-US" sz="4800" dirty="0">
              <a:solidFill>
                <a:schemeClr val="tx1"/>
              </a:solidFill>
            </a:endParaRPr>
          </a:p>
        </p:txBody>
      </p:sp>
    </p:spTree>
    <p:extLst>
      <p:ext uri="{BB962C8B-B14F-4D97-AF65-F5344CB8AC3E}">
        <p14:creationId xmlns:p14="http://schemas.microsoft.com/office/powerpoint/2010/main" val="30698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solidFill>
                  <a:schemeClr val="bg2">
                    <a:lumMod val="75000"/>
                  </a:schemeClr>
                </a:solidFill>
              </a:rPr>
              <a:t>Definition of key vocabulary</a:t>
            </a:r>
          </a:p>
          <a:p>
            <a:pPr marL="514350" indent="-514350">
              <a:buFont typeface="+mj-lt"/>
              <a:buAutoNum type="arabicPeriod"/>
            </a:pPr>
            <a:r>
              <a:rPr lang="en-US" dirty="0">
                <a:solidFill>
                  <a:schemeClr val="bg2">
                    <a:lumMod val="75000"/>
                  </a:schemeClr>
                </a:solidFill>
              </a:rPr>
              <a:t>Some common vulnerabilities, and possible mitigations</a:t>
            </a:r>
          </a:p>
          <a:p>
            <a:pPr marL="514350" indent="-514350">
              <a:buFont typeface="+mj-lt"/>
              <a:buAutoNum type="arabicPeriod"/>
            </a:pPr>
            <a:r>
              <a:rPr lang="en-US" dirty="0">
                <a:solidFill>
                  <a:srgbClr val="FF0000"/>
                </a:solidFill>
              </a:rPr>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49</a:t>
            </a:fld>
            <a:endParaRPr lang="en-US"/>
          </a:p>
        </p:txBody>
      </p:sp>
    </p:spTree>
    <p:extLst>
      <p:ext uri="{BB962C8B-B14F-4D97-AF65-F5344CB8AC3E}">
        <p14:creationId xmlns:p14="http://schemas.microsoft.com/office/powerpoint/2010/main" val="1364659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that could compromise a security requirement</a:t>
            </a:r>
          </a:p>
          <a:p>
            <a:r>
              <a:rPr lang="en-US" dirty="0"/>
              <a:t>Security architecture: a set of mechanisms and policies that we build into our system to mitigate risks from threats</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8568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60F2-402D-B9AA-A614-91E800A3128D}"/>
              </a:ext>
            </a:extLst>
          </p:cNvPr>
          <p:cNvSpPr>
            <a:spLocks noGrp="1"/>
          </p:cNvSpPr>
          <p:nvPr>
            <p:ph type="title"/>
          </p:nvPr>
        </p:nvSpPr>
        <p:spPr/>
        <p:txBody>
          <a:bodyPr/>
          <a:lstStyle/>
          <a:p>
            <a:r>
              <a:rPr lang="en-US" dirty="0"/>
              <a:t>David Blank-Edelman (former head of Systems at Khoury)</a:t>
            </a:r>
          </a:p>
        </p:txBody>
      </p:sp>
      <p:sp>
        <p:nvSpPr>
          <p:cNvPr id="3" name="Content Placeholder 2">
            <a:extLst>
              <a:ext uri="{FF2B5EF4-FFF2-40B4-BE49-F238E27FC236}">
                <a16:creationId xmlns:a16="http://schemas.microsoft.com/office/drawing/2014/main" id="{F8E19530-B6DE-08DE-72B0-35935A0BB572}"/>
              </a:ext>
            </a:extLst>
          </p:cNvPr>
          <p:cNvSpPr>
            <a:spLocks noGrp="1"/>
          </p:cNvSpPr>
          <p:nvPr>
            <p:ph idx="1"/>
          </p:nvPr>
        </p:nvSpPr>
        <p:spPr>
          <a:xfrm>
            <a:off x="838200" y="1500160"/>
            <a:ext cx="6051698" cy="4351338"/>
          </a:xfrm>
        </p:spPr>
        <p:txBody>
          <a:bodyPr anchor="ctr">
            <a:normAutofit/>
          </a:bodyPr>
          <a:lstStyle/>
          <a:p>
            <a:pPr marL="0" indent="0" algn="ctr">
              <a:buNone/>
            </a:pPr>
            <a:r>
              <a:rPr lang="en-US" sz="5400" dirty="0"/>
              <a:t>“The solution is in front of the screen, not behind it”</a:t>
            </a:r>
          </a:p>
        </p:txBody>
      </p:sp>
      <p:sp>
        <p:nvSpPr>
          <p:cNvPr id="4" name="Slide Number Placeholder 3">
            <a:extLst>
              <a:ext uri="{FF2B5EF4-FFF2-40B4-BE49-F238E27FC236}">
                <a16:creationId xmlns:a16="http://schemas.microsoft.com/office/drawing/2014/main" id="{692126EC-A48E-E653-F752-1640D1214C20}"/>
              </a:ext>
            </a:extLst>
          </p:cNvPr>
          <p:cNvSpPr>
            <a:spLocks noGrp="1"/>
          </p:cNvSpPr>
          <p:nvPr>
            <p:ph type="sldNum" sz="quarter" idx="12"/>
          </p:nvPr>
        </p:nvSpPr>
        <p:spPr/>
        <p:txBody>
          <a:bodyPr/>
          <a:lstStyle/>
          <a:p>
            <a:fld id="{20F37917-FD3A-4669-9018-DA04BCDD3D75}" type="slidenum">
              <a:rPr lang="en-US" smtClean="0"/>
              <a:t>50</a:t>
            </a:fld>
            <a:endParaRPr lang="en-US"/>
          </a:p>
        </p:txBody>
      </p:sp>
      <p:pic>
        <p:nvPicPr>
          <p:cNvPr id="1026" name="Picture 2" descr="David Blank-Edelman - devopsdays Seattle 2017">
            <a:extLst>
              <a:ext uri="{FF2B5EF4-FFF2-40B4-BE49-F238E27FC236}">
                <a16:creationId xmlns:a16="http://schemas.microsoft.com/office/drawing/2014/main" id="{4197B32C-9270-E202-805F-9932A3CED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552" y="2254102"/>
            <a:ext cx="4102248" cy="41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78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Tree>
    <p:extLst>
      <p:ext uri="{BB962C8B-B14F-4D97-AF65-F5344CB8AC3E}">
        <p14:creationId xmlns:p14="http://schemas.microsoft.com/office/powerpoint/2010/main" val="14825290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B87C-26A1-1CB5-82AE-B9E3E252728F}"/>
              </a:ext>
            </a:extLst>
          </p:cNvPr>
          <p:cNvSpPr>
            <a:spLocks noGrp="1"/>
          </p:cNvSpPr>
          <p:nvPr>
            <p:ph type="title"/>
          </p:nvPr>
        </p:nvSpPr>
        <p:spPr/>
        <p:txBody>
          <a:bodyPr/>
          <a:lstStyle/>
          <a:p>
            <a:r>
              <a:rPr lang="en-US" dirty="0"/>
              <a:t>Example mechanism: secret detection</a:t>
            </a:r>
          </a:p>
        </p:txBody>
      </p:sp>
      <p:sp>
        <p:nvSpPr>
          <p:cNvPr id="3" name="Content Placeholder 2">
            <a:extLst>
              <a:ext uri="{FF2B5EF4-FFF2-40B4-BE49-F238E27FC236}">
                <a16:creationId xmlns:a16="http://schemas.microsoft.com/office/drawing/2014/main" id="{09DA1F5F-2E1A-D75F-DAB6-2AA06C2A7D50}"/>
              </a:ext>
            </a:extLst>
          </p:cNvPr>
          <p:cNvSpPr>
            <a:spLocks noGrp="1"/>
          </p:cNvSpPr>
          <p:nvPr>
            <p:ph idx="1"/>
          </p:nvPr>
        </p:nvSpPr>
        <p:spPr>
          <a:xfrm>
            <a:off x="838200" y="1500160"/>
            <a:ext cx="5416826" cy="4351338"/>
          </a:xfrm>
        </p:spPr>
        <p:txBody>
          <a:bodyPr/>
          <a:lstStyle/>
          <a:p>
            <a:r>
              <a:rPr lang="en-US" dirty="0"/>
              <a:t>Recall: SSL only is effective if the private key… remains private</a:t>
            </a:r>
          </a:p>
          <a:p>
            <a:r>
              <a:rPr lang="en-US" dirty="0"/>
              <a:t>Applications may have many other </a:t>
            </a:r>
            <a:r>
              <a:rPr lang="en-US" i="1" dirty="0"/>
              <a:t>secret</a:t>
            </a:r>
            <a:r>
              <a:rPr lang="en-US" dirty="0"/>
              <a:t> values (e.g. access tokens for other services)</a:t>
            </a:r>
          </a:p>
          <a:p>
            <a:r>
              <a:rPr lang="en-US" dirty="0"/>
              <a:t>Tools like </a:t>
            </a:r>
            <a:r>
              <a:rPr lang="en-US" i="1" dirty="0" err="1"/>
              <a:t>GitGuardian</a:t>
            </a:r>
            <a:r>
              <a:rPr lang="en-US" dirty="0"/>
              <a:t> automatically detect secrets in repositories</a:t>
            </a:r>
          </a:p>
        </p:txBody>
      </p:sp>
      <p:sp>
        <p:nvSpPr>
          <p:cNvPr id="4" name="Slide Number Placeholder 3">
            <a:extLst>
              <a:ext uri="{FF2B5EF4-FFF2-40B4-BE49-F238E27FC236}">
                <a16:creationId xmlns:a16="http://schemas.microsoft.com/office/drawing/2014/main" id="{F56D9A2A-26EE-B44C-BCBE-697378D734C7}"/>
              </a:ext>
            </a:extLst>
          </p:cNvPr>
          <p:cNvSpPr>
            <a:spLocks noGrp="1"/>
          </p:cNvSpPr>
          <p:nvPr>
            <p:ph type="sldNum" sz="quarter" idx="12"/>
          </p:nvPr>
        </p:nvSpPr>
        <p:spPr/>
        <p:txBody>
          <a:bodyPr/>
          <a:lstStyle/>
          <a:p>
            <a:fld id="{20F37917-FD3A-4669-9018-DA04BCDD3D75}" type="slidenum">
              <a:rPr lang="en-US" smtClean="0"/>
              <a:t>52</a:t>
            </a:fld>
            <a:endParaRPr lang="en-US"/>
          </a:p>
        </p:txBody>
      </p:sp>
      <p:pic>
        <p:nvPicPr>
          <p:cNvPr id="5" name="Picture 4">
            <a:extLst>
              <a:ext uri="{FF2B5EF4-FFF2-40B4-BE49-F238E27FC236}">
                <a16:creationId xmlns:a16="http://schemas.microsoft.com/office/drawing/2014/main" id="{DD80FCE0-7476-157D-B2E2-16F3C5D21B29}"/>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921844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a:bodyPr>
          <a:lstStyle/>
          <a:p>
            <a:r>
              <a:rPr lang="en-US" dirty="0"/>
              <a:t>Mechanisms aren’t enough: Do developers keep secret keys secret?</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p:txBody>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2108200" y="6257836"/>
            <a:ext cx="77089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solidFill>
                  <a:srgbClr val="333333"/>
                </a:solidFill>
                <a:latin typeface="Georgia" panose="02040502050405020303" pitchFamily="18" charset="0"/>
              </a:rPr>
              <a:t>“Why secret detection tools are not enough: It’s not just about false positives - An industrial case study”</a:t>
            </a:r>
          </a:p>
          <a:p>
            <a:r>
              <a:rPr lang="en-US" sz="900" dirty="0">
                <a:solidFill>
                  <a:srgbClr val="333333"/>
                </a:solidFill>
                <a:latin typeface="Georgia" panose="02040502050405020303" pitchFamily="18" charset="0"/>
              </a:rPr>
              <a:t>Md </a:t>
            </a:r>
            <a:r>
              <a:rPr lang="en-US" sz="900" dirty="0" err="1">
                <a:solidFill>
                  <a:srgbClr val="333333"/>
                </a:solidFill>
                <a:latin typeface="Georgia" panose="02040502050405020303" pitchFamily="18" charset="0"/>
              </a:rPr>
              <a:t>Rayhanur</a:t>
            </a:r>
            <a:r>
              <a:rPr lang="en-US" sz="900" dirty="0">
                <a:solidFill>
                  <a:srgbClr val="333333"/>
                </a:solidFill>
                <a:latin typeface="Georgia" panose="02040502050405020303" pitchFamily="18" charset="0"/>
              </a:rPr>
              <a:t> Rahman, </a:t>
            </a:r>
            <a:r>
              <a:rPr lang="en-US" sz="900" dirty="0" err="1">
                <a:solidFill>
                  <a:srgbClr val="333333"/>
                </a:solidFill>
                <a:latin typeface="Georgia" panose="02040502050405020303" pitchFamily="18" charset="0"/>
              </a:rPr>
              <a:t>Nasif</a:t>
            </a:r>
            <a:r>
              <a:rPr lang="en-US" sz="900" dirty="0">
                <a:solidFill>
                  <a:srgbClr val="333333"/>
                </a:solidFill>
                <a:latin typeface="Georgia" panose="02040502050405020303" pitchFamily="18" charset="0"/>
              </a:rPr>
              <a:t> Imtiaz, Margaret-Anne </a:t>
            </a:r>
            <a:r>
              <a:rPr lang="en-US" sz="900" dirty="0" err="1">
                <a:solidFill>
                  <a:srgbClr val="333333"/>
                </a:solidFill>
                <a:latin typeface="Georgia" panose="02040502050405020303" pitchFamily="18" charset="0"/>
              </a:rPr>
              <a:t>Storey</a:t>
            </a:r>
            <a:r>
              <a:rPr lang="en-US" sz="900" dirty="0">
                <a:solidFill>
                  <a:srgbClr val="333333"/>
                </a:solidFill>
                <a:latin typeface="Georgia" panose="02040502050405020303" pitchFamily="18" charset="0"/>
              </a:rPr>
              <a:t> &amp; Laurie Williams  </a:t>
            </a:r>
            <a:r>
              <a:rPr lang="en-US" sz="900" dirty="0">
                <a:solidFill>
                  <a:srgbClr val="333333"/>
                </a:solidFill>
                <a:latin typeface="Georgia" panose="02040502050405020303" pitchFamily="18" charset="0"/>
                <a:hlinkClick r:id="rId3"/>
              </a:rPr>
              <a:t>https://link.springer.com/article/10.1007/s10664-021-10109-y</a:t>
            </a:r>
            <a:r>
              <a:rPr lang="en-US" sz="900" dirty="0">
                <a:solidFill>
                  <a:srgbClr val="333333"/>
                </a:solidFill>
                <a:latin typeface="Georgia" panose="02040502050405020303" pitchFamily="18" charset="0"/>
              </a:rPr>
              <a:t> </a:t>
            </a:r>
            <a:endParaRPr lang="en-US" sz="900" dirty="0"/>
          </a:p>
        </p:txBody>
      </p:sp>
      <p:sp>
        <p:nvSpPr>
          <p:cNvPr id="5" name="TextBox 4">
            <a:extLst>
              <a:ext uri="{FF2B5EF4-FFF2-40B4-BE49-F238E27FC236}">
                <a16:creationId xmlns:a16="http://schemas.microsoft.com/office/drawing/2014/main" id="{1E08015D-93BC-D0B6-A73A-D67F74461F2F}"/>
              </a:ext>
            </a:extLst>
          </p:cNvPr>
          <p:cNvSpPr txBox="1"/>
          <p:nvPr/>
        </p:nvSpPr>
        <p:spPr>
          <a:xfrm>
            <a:off x="8070803" y="3082815"/>
            <a:ext cx="3793787"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Is it a management problem or a tool problem?</a:t>
            </a:r>
          </a:p>
        </p:txBody>
      </p:sp>
    </p:spTree>
    <p:extLst>
      <p:ext uri="{BB962C8B-B14F-4D97-AF65-F5344CB8AC3E}">
        <p14:creationId xmlns:p14="http://schemas.microsoft.com/office/powerpoint/2010/main" val="1260567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54</a:t>
            </a:fld>
            <a:endParaRPr lang="en-US"/>
          </a:p>
        </p:txBody>
      </p:sp>
    </p:spTree>
    <p:extLst>
      <p:ext uri="{BB962C8B-B14F-4D97-AF65-F5344CB8AC3E}">
        <p14:creationId xmlns:p14="http://schemas.microsoft.com/office/powerpoint/2010/main" val="3390111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extLst>
      <p:ext uri="{BB962C8B-B14F-4D97-AF65-F5344CB8AC3E}">
        <p14:creationId xmlns:p14="http://schemas.microsoft.com/office/powerpoint/2010/main" val="86046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Vulnerability: a characteristic or flaw in system design or implementation, or in the security procedures, that, if exploited, could result in a security compromise</a:t>
            </a:r>
          </a:p>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649774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lstStyle/>
          <a:p>
            <a:r>
              <a:rPr lang="en-US" dirty="0"/>
              <a:t>In software, as in the real world…</a:t>
            </a:r>
          </a:p>
          <a:p>
            <a:r>
              <a:rPr dirty="0"/>
              <a:t>You just moved to a new house, someone just moved out of it. What do you do to protect your belongings/property?</a:t>
            </a:r>
          </a:p>
          <a:p>
            <a:r>
              <a:rPr dirty="0"/>
              <a:t>Do you change the locks?</a:t>
            </a:r>
          </a:p>
          <a:p>
            <a:r>
              <a:rPr dirty="0"/>
              <a:t>Do you buy security cameras?</a:t>
            </a:r>
          </a:p>
          <a:p>
            <a:r>
              <a:rPr dirty="0"/>
              <a:t>Do you hire a security guard?</a:t>
            </a:r>
          </a:p>
          <a:p>
            <a:r>
              <a:rPr dirty="0"/>
              <a:t>Do you even bother locking the door?</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a:p>
            <a:r>
              <a:rPr dirty="0"/>
              <a:t>How likely do we think we are to be attacked in </a:t>
            </a:r>
            <a:r>
              <a:rPr lang="en-US" dirty="0"/>
              <a:t>some particular </a:t>
            </a:r>
            <a:r>
              <a:rPr dirty="0"/>
              <a:t>way?</a:t>
            </a:r>
          </a:p>
        </p:txBody>
      </p:sp>
    </p:spTree>
    <p:extLst>
      <p:ext uri="{BB962C8B-B14F-4D97-AF65-F5344CB8AC3E}">
        <p14:creationId xmlns:p14="http://schemas.microsoft.com/office/powerpoint/2010/main" val="2761665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a:bodyPr>
          <a:lstStyle/>
          <a:p>
            <a:r>
              <a:rPr dirty="0"/>
              <a:t>What is being defended?</a:t>
            </a:r>
          </a:p>
          <a:p>
            <a:r>
              <a:rPr dirty="0"/>
              <a:t>What malicious actors exist and what attacks might they employ?</a:t>
            </a:r>
            <a:endParaRPr lang="en-US" dirty="0"/>
          </a:p>
          <a:p>
            <a:r>
              <a:rPr lang="en-US" dirty="0"/>
              <a:t>What value can an attacker extract from a vulnerability?</a:t>
            </a:r>
            <a:endParaRPr dirty="0"/>
          </a:p>
          <a:p>
            <a:r>
              <a:rPr dirty="0"/>
              <a:t>Who do we trust?</a:t>
            </a:r>
            <a:r>
              <a:rPr lang="en-US" dirty="0"/>
              <a:t> What parts of the system do we trust?</a:t>
            </a:r>
            <a:endParaRPr dirty="0"/>
          </a:p>
          <a:p>
            <a:r>
              <a:rPr lang="en-US" dirty="0"/>
              <a:t>What can we do in case of attack?</a:t>
            </a:r>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44845</TotalTime>
  <Words>7172</Words>
  <Application>Microsoft Office PowerPoint</Application>
  <PresentationFormat>Widescreen</PresentationFormat>
  <Paragraphs>626</Paragraphs>
  <Slides>55</Slides>
  <Notes>49</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8" baseType="lpstr">
      <vt:lpstr>Algerian</vt:lpstr>
      <vt:lpstr>Arial</vt:lpstr>
      <vt:lpstr>Avenir Next Regular</vt:lpstr>
      <vt:lpstr>Calibri</vt:lpstr>
      <vt:lpstr>Chiller</vt:lpstr>
      <vt:lpstr>Consolas</vt:lpstr>
      <vt:lpstr>Georgia</vt:lpstr>
      <vt:lpstr>Helvetica</vt:lpstr>
      <vt:lpstr>Helvetica Neue</vt:lpstr>
      <vt:lpstr>Times New Roman</vt:lpstr>
      <vt:lpstr>Verdana</vt:lpstr>
      <vt:lpstr>Office Theme</vt:lpstr>
      <vt:lpstr>PDF</vt:lpstr>
      <vt:lpstr>CS 4530: Fundamentals of Software Engineering  Module 15: Software Engineering &amp; Security</vt:lpstr>
      <vt:lpstr>Learning Objectives for this Module</vt:lpstr>
      <vt:lpstr>Outline of this lecture</vt:lpstr>
      <vt:lpstr>Security: Basic Vocabulary (1)</vt:lpstr>
      <vt:lpstr>Security: Basic Vocabulary (2) </vt:lpstr>
      <vt:lpstr>Security: Basic Vocabulary (3) </vt:lpstr>
      <vt:lpstr>Security isn't always free</vt:lpstr>
      <vt:lpstr>Security is about managing risk</vt:lpstr>
      <vt:lpstr>Threat modeling can help us analyze the issues</vt:lpstr>
      <vt:lpstr>A Baseline Threat Model</vt:lpstr>
      <vt:lpstr>A Baseline Security Policy</vt:lpstr>
      <vt:lpstr>How much should you log?</vt:lpstr>
      <vt:lpstr>Backups can mitigate the risks of a ransomware attack</vt:lpstr>
      <vt:lpstr>Off-site backups mitigate the risks of natural disasters</vt:lpstr>
      <vt:lpstr>In the remainder of this module, we will discuss 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Example: Cross-site scripting (XSS)</vt:lpstr>
      <vt:lpstr>Example: Cross-site scripting (2)</vt:lpstr>
      <vt:lpstr>Example: Cross-site scripting (3) </vt:lpstr>
      <vt:lpstr>A code injection attack (in Apache struts) cost Equifax $1.4 Billion</vt:lpstr>
      <vt:lpstr>The Log4J code injection vulnerability compromised many networks in 2021</vt:lpstr>
      <vt:lpstr>Mitigating against code injection attacks</vt:lpstr>
      <vt:lpstr>Vulnerability 3: Bad Authentication</vt:lpstr>
      <vt:lpstr>How does Amazon know that this request is coming from Avery?</vt:lpstr>
      <vt:lpstr>How does Avery know that this request is coming from Amazon?</vt:lpstr>
      <vt:lpstr>Encrypt messages with a public key to ensure confidentiality</vt:lpstr>
      <vt:lpstr>Encrypt messages with a private key to ensure integrity</vt:lpstr>
      <vt:lpstr>Certificate Authorities associate public keys with real-world entities</vt:lpstr>
      <vt:lpstr>Certificate Authorities issue SSL Certificates</vt:lpstr>
      <vt:lpstr>Certificate Authorities are Implicitly Trusted</vt:lpstr>
      <vt:lpstr>What happens if a CA is compromised, and issues invalid certificates?</vt:lpstr>
      <vt:lpstr>You can do this for your website for free</vt:lpstr>
      <vt:lpstr>Other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This problem was recognized ages ago</vt:lpstr>
      <vt:lpstr>A 2021 NCSU/Microsoft found that many of the top 1% of npm packages had vulnerabilities</vt:lpstr>
      <vt:lpstr>Threat Mitigation: Process-based problems need process-based solutions</vt:lpstr>
      <vt:lpstr>Supply-chain risks include more than just software.</vt:lpstr>
      <vt:lpstr>Your suppliers' risks are your risks.</vt:lpstr>
      <vt:lpstr>Vulnerability 5: Failure to Apply Security Policy </vt:lpstr>
      <vt:lpstr>Other mitigations for access-control threats</vt:lpstr>
      <vt:lpstr>Outline of this lecture</vt:lpstr>
      <vt:lpstr>David Blank-Edelman (former head of Systems at Khoury)</vt:lpstr>
      <vt:lpstr>A security architecture must include a security culture</vt:lpstr>
      <vt:lpstr>Example mechanism: secret detection</vt:lpstr>
      <vt:lpstr>Mechanisms aren’t enough: Do developers keep secret keys secret?</vt:lpstr>
      <vt:lpstr>Elements of a security culture</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172</cp:revision>
  <dcterms:created xsi:type="dcterms:W3CDTF">2021-01-07T15:19:22Z</dcterms:created>
  <dcterms:modified xsi:type="dcterms:W3CDTF">2024-03-13T19:23:12Z</dcterms:modified>
</cp:coreProperties>
</file>